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76" r:id="rId11"/>
    <p:sldId id="266" r:id="rId12"/>
    <p:sldId id="267" r:id="rId13"/>
    <p:sldId id="268" r:id="rId14"/>
    <p:sldId id="269" r:id="rId15"/>
    <p:sldId id="271" r:id="rId16"/>
    <p:sldId id="272" r:id="rId17"/>
    <p:sldId id="273" r:id="rId18"/>
    <p:sldId id="274" r:id="rId19"/>
    <p:sldId id="275" r:id="rId20"/>
    <p:sldId id="270"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E2AD6B76-E14D-4689-96CF-307D9926EE66}"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83806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E2AD6B76-E14D-4689-96CF-307D9926EE66}"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3782677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E2AD6B76-E14D-4689-96CF-307D9926EE66}"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4078397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E2AD6B76-E14D-4689-96CF-307D9926EE66}"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52115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E2AD6B76-E14D-4689-96CF-307D9926EE66}" type="datetimeFigureOut">
              <a:rPr lang="es-ES" smtClean="0"/>
              <a:t>16/10/2020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1223448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E2AD6B76-E14D-4689-96CF-307D9926EE66}" type="datetimeFigureOut">
              <a:rPr lang="es-ES" smtClean="0"/>
              <a:t>16/10/2020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3970568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E2AD6B76-E14D-4689-96CF-307D9926EE66}" type="datetimeFigureOut">
              <a:rPr lang="es-ES" smtClean="0"/>
              <a:t>16/10/2020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195238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E2AD6B76-E14D-4689-96CF-307D9926EE66}" type="datetimeFigureOut">
              <a:rPr lang="es-ES" smtClean="0"/>
              <a:t>16/10/2020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259536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2AD6B76-E14D-4689-96CF-307D9926EE66}" type="datetimeFigureOut">
              <a:rPr lang="es-ES" smtClean="0"/>
              <a:t>16/10/2020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1249152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2AD6B76-E14D-4689-96CF-307D9926EE66}" type="datetimeFigureOut">
              <a:rPr lang="es-ES" smtClean="0"/>
              <a:t>16/10/2020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205619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2AD6B76-E14D-4689-96CF-307D9926EE66}" type="datetimeFigureOut">
              <a:rPr lang="es-ES" smtClean="0"/>
              <a:t>16/10/2020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DBC56C5-1393-4DAA-8899-0BBC1206AD31}" type="slidenum">
              <a:rPr lang="es-ES" smtClean="0"/>
              <a:t>‹Nº›</a:t>
            </a:fld>
            <a:endParaRPr lang="es-ES"/>
          </a:p>
        </p:txBody>
      </p:sp>
    </p:spTree>
    <p:extLst>
      <p:ext uri="{BB962C8B-B14F-4D97-AF65-F5344CB8AC3E}">
        <p14:creationId xmlns:p14="http://schemas.microsoft.com/office/powerpoint/2010/main" val="1443301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D6B76-E14D-4689-96CF-307D9926EE66}" type="datetimeFigureOut">
              <a:rPr lang="es-ES" smtClean="0"/>
              <a:t>16/10/2020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C56C5-1393-4DAA-8899-0BBC1206AD31}" type="slidenum">
              <a:rPr lang="es-ES" smtClean="0"/>
              <a:t>‹Nº›</a:t>
            </a:fld>
            <a:endParaRPr lang="es-ES"/>
          </a:p>
        </p:txBody>
      </p:sp>
    </p:spTree>
    <p:extLst>
      <p:ext uri="{BB962C8B-B14F-4D97-AF65-F5344CB8AC3E}">
        <p14:creationId xmlns:p14="http://schemas.microsoft.com/office/powerpoint/2010/main" val="2759072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41" y="171847"/>
            <a:ext cx="2362200" cy="857250"/>
          </a:xfrm>
          <a:prstGeom prst="rect">
            <a:avLst/>
          </a:prstGeom>
        </p:spPr>
      </p:pic>
      <p:sp>
        <p:nvSpPr>
          <p:cNvPr id="3" name="Rectángulo 2"/>
          <p:cNvSpPr/>
          <p:nvPr/>
        </p:nvSpPr>
        <p:spPr>
          <a:xfrm>
            <a:off x="2662466" y="443753"/>
            <a:ext cx="6167074" cy="707886"/>
          </a:xfrm>
          <a:prstGeom prst="rect">
            <a:avLst/>
          </a:prstGeom>
        </p:spPr>
        <p:txBody>
          <a:bodyPr wrap="none">
            <a:spAutoFit/>
          </a:bodyPr>
          <a:lstStyle/>
          <a:p>
            <a:pPr algn="ctr"/>
            <a:r>
              <a:rPr lang="es-ES" sz="4000" i="0" dirty="0" smtClean="0">
                <a:ln w="0"/>
                <a:effectLst>
                  <a:outerShdw blurRad="38100" dist="19050" dir="2700000" algn="tl" rotWithShape="0">
                    <a:schemeClr val="dk1">
                      <a:alpha val="40000"/>
                    </a:schemeClr>
                  </a:outerShdw>
                </a:effectLst>
                <a:latin typeface="Playfair Display"/>
              </a:rPr>
              <a:t>DAM GRADO SUPERIOR</a:t>
            </a:r>
            <a:endParaRPr lang="es-ES" sz="4000" i="0" dirty="0">
              <a:ln w="0"/>
              <a:effectLst>
                <a:outerShdw blurRad="38100" dist="19050" dir="2700000" algn="tl" rotWithShape="0">
                  <a:schemeClr val="dk1">
                    <a:alpha val="40000"/>
                  </a:schemeClr>
                </a:outerShdw>
              </a:effectLst>
              <a:latin typeface="Playfair Display"/>
            </a:endParaRPr>
          </a:p>
        </p:txBody>
      </p:sp>
      <p:sp>
        <p:nvSpPr>
          <p:cNvPr id="4" name="Rectángulo 3"/>
          <p:cNvSpPr/>
          <p:nvPr/>
        </p:nvSpPr>
        <p:spPr>
          <a:xfrm>
            <a:off x="3293640" y="1360379"/>
            <a:ext cx="4690323" cy="369332"/>
          </a:xfrm>
          <a:prstGeom prst="rect">
            <a:avLst/>
          </a:prstGeom>
        </p:spPr>
        <p:txBody>
          <a:bodyPr wrap="none">
            <a:spAutoFit/>
          </a:bodyPr>
          <a:lstStyle/>
          <a:p>
            <a:r>
              <a:rPr lang="es-ES" dirty="0" smtClean="0"/>
              <a:t>Programación multimedia y dispositivos móviles</a:t>
            </a:r>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611" y="2060993"/>
            <a:ext cx="7873016" cy="4190476"/>
          </a:xfrm>
          <a:prstGeom prst="rect">
            <a:avLst/>
          </a:prstGeom>
        </p:spPr>
      </p:pic>
    </p:spTree>
    <p:extLst>
      <p:ext uri="{BB962C8B-B14F-4D97-AF65-F5344CB8AC3E}">
        <p14:creationId xmlns:p14="http://schemas.microsoft.com/office/powerpoint/2010/main" val="71068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219200" y="0"/>
            <a:ext cx="10596282" cy="6771084"/>
          </a:xfrm>
          <a:prstGeom prst="rect">
            <a:avLst/>
          </a:prstGeom>
        </p:spPr>
        <p:txBody>
          <a:bodyPr wrap="square">
            <a:spAutoFit/>
          </a:bodyPr>
          <a:lstStyle/>
          <a:p>
            <a:r>
              <a:rPr lang="es-ES" sz="1400" dirty="0"/>
              <a:t>Cuando copiamos el archivo lo hicimos a la carpeta:</a:t>
            </a:r>
          </a:p>
          <a:p>
            <a:endParaRPr lang="es-ES" sz="1400" dirty="0"/>
          </a:p>
          <a:p>
            <a:r>
              <a:rPr lang="es-ES" sz="1400" dirty="0" err="1"/>
              <a:t>mipmap-mdpi</a:t>
            </a:r>
            <a:endParaRPr lang="es-ES" sz="1400" dirty="0"/>
          </a:p>
          <a:p>
            <a:r>
              <a:rPr lang="es-ES" sz="1400" dirty="0"/>
              <a:t>Pero vimos que hay otras carpetas con nombres similares:</a:t>
            </a:r>
          </a:p>
          <a:p>
            <a:endParaRPr lang="es-ES" sz="1400" dirty="0"/>
          </a:p>
          <a:p>
            <a:r>
              <a:rPr lang="es-ES" sz="1400" dirty="0"/>
              <a:t> </a:t>
            </a:r>
          </a:p>
          <a:p>
            <a:r>
              <a:rPr lang="es-ES" sz="1400" dirty="0" err="1"/>
              <a:t>mipmap-mdpi</a:t>
            </a:r>
            <a:endParaRPr lang="es-ES" sz="1400" dirty="0"/>
          </a:p>
          <a:p>
            <a:r>
              <a:rPr lang="es-ES" sz="1400" dirty="0" err="1"/>
              <a:t>mipmap-hdpi</a:t>
            </a:r>
            <a:endParaRPr lang="es-ES" sz="1400" dirty="0"/>
          </a:p>
          <a:p>
            <a:r>
              <a:rPr lang="es-ES" sz="1400" dirty="0" err="1"/>
              <a:t>mipmap-xhdpi</a:t>
            </a:r>
            <a:endParaRPr lang="es-ES" sz="1400" dirty="0"/>
          </a:p>
          <a:p>
            <a:r>
              <a:rPr lang="es-ES" sz="1400" dirty="0" err="1"/>
              <a:t>mipmap-xxhdpi</a:t>
            </a:r>
            <a:endParaRPr lang="es-ES" sz="1400" dirty="0"/>
          </a:p>
          <a:p>
            <a:r>
              <a:rPr lang="es-ES" sz="1400" dirty="0" err="1"/>
              <a:t>mipmap-xxxhdpi</a:t>
            </a:r>
            <a:endParaRPr lang="es-ES" sz="1400" dirty="0"/>
          </a:p>
          <a:p>
            <a:r>
              <a:rPr lang="es-ES" sz="1400" dirty="0"/>
              <a:t>El objetivo de estas otras carpetas es guardar las mismas imágenes pero con una resolución mayor si la guardamos en </a:t>
            </a:r>
            <a:r>
              <a:rPr lang="es-ES" sz="1400" dirty="0" err="1"/>
              <a:t>mipmap-hdpi</a:t>
            </a:r>
            <a:r>
              <a:rPr lang="es-ES" sz="1400" dirty="0"/>
              <a:t>.</a:t>
            </a:r>
          </a:p>
          <a:p>
            <a:endParaRPr lang="es-ES" sz="1400" dirty="0"/>
          </a:p>
          <a:p>
            <a:r>
              <a:rPr lang="es-ES" sz="1400" dirty="0"/>
              <a:t>Esto se hace si queremos que nuestra aplicación sea más flexible si se ejecuta en un celular, en una </a:t>
            </a:r>
            <a:r>
              <a:rPr lang="es-ES" sz="1400" dirty="0" err="1"/>
              <a:t>tablet</a:t>
            </a:r>
            <a:r>
              <a:rPr lang="es-ES" sz="1400" dirty="0"/>
              <a:t>, en un televisor etc.</a:t>
            </a:r>
          </a:p>
          <a:p>
            <a:endParaRPr lang="es-ES" sz="1400" dirty="0"/>
          </a:p>
          <a:p>
            <a:r>
              <a:rPr lang="es-ES" sz="1400" dirty="0"/>
              <a:t>Debemos tener en cuenta estos tamaños:</a:t>
            </a:r>
          </a:p>
          <a:p>
            <a:endParaRPr lang="es-ES" sz="1400" dirty="0"/>
          </a:p>
          <a:p>
            <a:r>
              <a:rPr lang="es-ES" sz="1400" b="1" dirty="0">
                <a:ln w="6600">
                  <a:solidFill>
                    <a:schemeClr val="accent2"/>
                  </a:solidFill>
                  <a:prstDash val="solid"/>
                </a:ln>
                <a:solidFill>
                  <a:srgbClr val="FFFFFF"/>
                </a:solidFill>
                <a:effectLst>
                  <a:outerShdw dist="38100" dir="2700000" algn="tl" rotWithShape="0">
                    <a:schemeClr val="accent2"/>
                  </a:outerShdw>
                </a:effectLst>
              </a:rPr>
              <a:t>En la carpeta res/</a:t>
            </a:r>
            <a:r>
              <a:rPr lang="es-ES" sz="1400" b="1" dirty="0" err="1">
                <a:ln w="6600">
                  <a:solidFill>
                    <a:schemeClr val="accent2"/>
                  </a:solidFill>
                  <a:prstDash val="solid"/>
                </a:ln>
                <a:solidFill>
                  <a:srgbClr val="FFFFFF"/>
                </a:solidFill>
                <a:effectLst>
                  <a:outerShdw dist="38100" dir="2700000" algn="tl" rotWithShape="0">
                    <a:schemeClr val="accent2"/>
                  </a:outerShdw>
                </a:effectLst>
              </a:rPr>
              <a:t>mipmap-mdpi</a:t>
            </a:r>
            <a:r>
              <a:rPr lang="es-ES" sz="1400" b="1" dirty="0">
                <a:ln w="6600">
                  <a:solidFill>
                    <a:schemeClr val="accent2"/>
                  </a:solidFill>
                  <a:prstDash val="solid"/>
                </a:ln>
                <a:solidFill>
                  <a:srgbClr val="FFFFFF"/>
                </a:solidFill>
                <a:effectLst>
                  <a:outerShdw dist="38100" dir="2700000" algn="tl" rotWithShape="0">
                    <a:schemeClr val="accent2"/>
                  </a:outerShdw>
                </a:effectLst>
              </a:rPr>
              <a:t>/</a:t>
            </a:r>
          </a:p>
          <a:p>
            <a:r>
              <a:rPr lang="es-ES" sz="1400" b="1" dirty="0">
                <a:ln w="6600">
                  <a:solidFill>
                    <a:schemeClr val="accent2"/>
                  </a:solidFill>
                  <a:prstDash val="solid"/>
                </a:ln>
                <a:solidFill>
                  <a:srgbClr val="FFFFFF"/>
                </a:solidFill>
                <a:effectLst>
                  <a:outerShdw dist="38100" dir="2700000" algn="tl" rotWithShape="0">
                    <a:schemeClr val="accent2"/>
                  </a:outerShdw>
                </a:effectLst>
              </a:rPr>
              <a:t>(guardamos la imagen con el tamaño original)</a:t>
            </a:r>
          </a:p>
          <a:p>
            <a:endParaRPr lang="es-ES" sz="1400" b="1" dirty="0">
              <a:ln w="6600">
                <a:solidFill>
                  <a:schemeClr val="accent2"/>
                </a:solidFill>
                <a:prstDash val="solid"/>
              </a:ln>
              <a:solidFill>
                <a:srgbClr val="FFFFFF"/>
              </a:solidFill>
              <a:effectLst>
                <a:outerShdw dist="38100" dir="2700000" algn="tl" rotWithShape="0">
                  <a:schemeClr val="accent2"/>
                </a:outerShdw>
              </a:effectLst>
            </a:endParaRPr>
          </a:p>
          <a:p>
            <a:r>
              <a:rPr lang="es-ES" sz="1400" b="1" dirty="0">
                <a:ln w="6600">
                  <a:solidFill>
                    <a:schemeClr val="accent2"/>
                  </a:solidFill>
                  <a:prstDash val="solid"/>
                </a:ln>
                <a:solidFill>
                  <a:srgbClr val="FFFFFF"/>
                </a:solidFill>
                <a:effectLst>
                  <a:outerShdw dist="38100" dir="2700000" algn="tl" rotWithShape="0">
                    <a:schemeClr val="accent2"/>
                  </a:outerShdw>
                </a:effectLst>
              </a:rPr>
              <a:t>En la carpeta res/</a:t>
            </a:r>
            <a:r>
              <a:rPr lang="es-ES" sz="1400" b="1" dirty="0" err="1">
                <a:ln w="6600">
                  <a:solidFill>
                    <a:schemeClr val="accent2"/>
                  </a:solidFill>
                  <a:prstDash val="solid"/>
                </a:ln>
                <a:solidFill>
                  <a:srgbClr val="FFFFFF"/>
                </a:solidFill>
                <a:effectLst>
                  <a:outerShdw dist="38100" dir="2700000" algn="tl" rotWithShape="0">
                    <a:schemeClr val="accent2"/>
                  </a:outerShdw>
                </a:effectLst>
              </a:rPr>
              <a:t>mipmap-hdpi</a:t>
            </a:r>
            <a:r>
              <a:rPr lang="es-ES" sz="1400" b="1" dirty="0">
                <a:ln w="6600">
                  <a:solidFill>
                    <a:schemeClr val="accent2"/>
                  </a:solidFill>
                  <a:prstDash val="solid"/>
                </a:ln>
                <a:solidFill>
                  <a:srgbClr val="FFFFFF"/>
                </a:solidFill>
                <a:effectLst>
                  <a:outerShdw dist="38100" dir="2700000" algn="tl" rotWithShape="0">
                    <a:schemeClr val="accent2"/>
                  </a:outerShdw>
                </a:effectLst>
              </a:rPr>
              <a:t>/</a:t>
            </a:r>
          </a:p>
          <a:p>
            <a:r>
              <a:rPr lang="es-ES" sz="1400" b="1" dirty="0">
                <a:ln w="6600">
                  <a:solidFill>
                    <a:schemeClr val="accent2"/>
                  </a:solidFill>
                  <a:prstDash val="solid"/>
                </a:ln>
                <a:solidFill>
                  <a:srgbClr val="FFFFFF"/>
                </a:solidFill>
                <a:effectLst>
                  <a:outerShdw dist="38100" dir="2700000" algn="tl" rotWithShape="0">
                    <a:schemeClr val="accent2"/>
                  </a:outerShdw>
                </a:effectLst>
              </a:rPr>
              <a:t>(guardamos la imagen con el tamaño del 150% con respecto al de la carpeta </a:t>
            </a:r>
            <a:r>
              <a:rPr lang="es-ES" sz="1400" b="1" dirty="0" err="1">
                <a:ln w="6600">
                  <a:solidFill>
                    <a:schemeClr val="accent2"/>
                  </a:solidFill>
                  <a:prstDash val="solid"/>
                </a:ln>
                <a:solidFill>
                  <a:srgbClr val="FFFFFF"/>
                </a:solidFill>
                <a:effectLst>
                  <a:outerShdw dist="38100" dir="2700000" algn="tl" rotWithShape="0">
                    <a:schemeClr val="accent2"/>
                  </a:outerShdw>
                </a:effectLst>
              </a:rPr>
              <a:t>mipmap-mdpi</a:t>
            </a:r>
            <a:r>
              <a:rPr lang="es-ES" sz="1400" b="1" dirty="0">
                <a:ln w="6600">
                  <a:solidFill>
                    <a:schemeClr val="accent2"/>
                  </a:solidFill>
                  <a:prstDash val="solid"/>
                </a:ln>
                <a:solidFill>
                  <a:srgbClr val="FFFFFF"/>
                </a:solidFill>
                <a:effectLst>
                  <a:outerShdw dist="38100" dir="2700000" algn="tl" rotWithShape="0">
                    <a:schemeClr val="accent2"/>
                  </a:outerShdw>
                </a:effectLst>
              </a:rPr>
              <a:t>)</a:t>
            </a:r>
          </a:p>
          <a:p>
            <a:endParaRPr lang="es-ES" sz="1400" b="1" dirty="0">
              <a:ln w="6600">
                <a:solidFill>
                  <a:schemeClr val="accent2"/>
                </a:solidFill>
                <a:prstDash val="solid"/>
              </a:ln>
              <a:solidFill>
                <a:srgbClr val="FFFFFF"/>
              </a:solidFill>
              <a:effectLst>
                <a:outerShdw dist="38100" dir="2700000" algn="tl" rotWithShape="0">
                  <a:schemeClr val="accent2"/>
                </a:outerShdw>
              </a:effectLst>
            </a:endParaRPr>
          </a:p>
          <a:p>
            <a:r>
              <a:rPr lang="es-ES" sz="1400" b="1" dirty="0">
                <a:ln w="6600">
                  <a:solidFill>
                    <a:schemeClr val="accent2"/>
                  </a:solidFill>
                  <a:prstDash val="solid"/>
                </a:ln>
                <a:solidFill>
                  <a:srgbClr val="FFFFFF"/>
                </a:solidFill>
                <a:effectLst>
                  <a:outerShdw dist="38100" dir="2700000" algn="tl" rotWithShape="0">
                    <a:schemeClr val="accent2"/>
                  </a:outerShdw>
                </a:effectLst>
              </a:rPr>
              <a:t>En la carpeta res/</a:t>
            </a:r>
            <a:r>
              <a:rPr lang="es-ES" sz="1400" b="1" dirty="0" err="1">
                <a:ln w="6600">
                  <a:solidFill>
                    <a:schemeClr val="accent2"/>
                  </a:solidFill>
                  <a:prstDash val="solid"/>
                </a:ln>
                <a:solidFill>
                  <a:srgbClr val="FFFFFF"/>
                </a:solidFill>
                <a:effectLst>
                  <a:outerShdw dist="38100" dir="2700000" algn="tl" rotWithShape="0">
                    <a:schemeClr val="accent2"/>
                  </a:outerShdw>
                </a:effectLst>
              </a:rPr>
              <a:t>mipmap-xhdpi</a:t>
            </a:r>
            <a:r>
              <a:rPr lang="es-ES" sz="1400" b="1" dirty="0">
                <a:ln w="6600">
                  <a:solidFill>
                    <a:schemeClr val="accent2"/>
                  </a:solidFill>
                  <a:prstDash val="solid"/>
                </a:ln>
                <a:solidFill>
                  <a:srgbClr val="FFFFFF"/>
                </a:solidFill>
                <a:effectLst>
                  <a:outerShdw dist="38100" dir="2700000" algn="tl" rotWithShape="0">
                    <a:schemeClr val="accent2"/>
                  </a:outerShdw>
                </a:effectLst>
              </a:rPr>
              <a:t>/</a:t>
            </a:r>
          </a:p>
          <a:p>
            <a:r>
              <a:rPr lang="es-ES" sz="1400" b="1" dirty="0">
                <a:ln w="6600">
                  <a:solidFill>
                    <a:schemeClr val="accent2"/>
                  </a:solidFill>
                  <a:prstDash val="solid"/>
                </a:ln>
                <a:solidFill>
                  <a:srgbClr val="FFFFFF"/>
                </a:solidFill>
                <a:effectLst>
                  <a:outerShdw dist="38100" dir="2700000" algn="tl" rotWithShape="0">
                    <a:schemeClr val="accent2"/>
                  </a:outerShdw>
                </a:effectLst>
              </a:rPr>
              <a:t>(guardamos la imagen con el tamaño del 200% con respecto al de la carpeta </a:t>
            </a:r>
            <a:r>
              <a:rPr lang="es-ES" sz="1400" b="1" dirty="0" err="1">
                <a:ln w="6600">
                  <a:solidFill>
                    <a:schemeClr val="accent2"/>
                  </a:solidFill>
                  <a:prstDash val="solid"/>
                </a:ln>
                <a:solidFill>
                  <a:srgbClr val="FFFFFF"/>
                </a:solidFill>
                <a:effectLst>
                  <a:outerShdw dist="38100" dir="2700000" algn="tl" rotWithShape="0">
                    <a:schemeClr val="accent2"/>
                  </a:outerShdw>
                </a:effectLst>
              </a:rPr>
              <a:t>mipmap-mdpi</a:t>
            </a:r>
            <a:r>
              <a:rPr lang="es-ES" sz="1400" b="1" dirty="0">
                <a:ln w="6600">
                  <a:solidFill>
                    <a:schemeClr val="accent2"/>
                  </a:solidFill>
                  <a:prstDash val="solid"/>
                </a:ln>
                <a:solidFill>
                  <a:srgbClr val="FFFFFF"/>
                </a:solidFill>
                <a:effectLst>
                  <a:outerShdw dist="38100" dir="2700000" algn="tl" rotWithShape="0">
                    <a:schemeClr val="accent2"/>
                  </a:outerShdw>
                </a:effectLst>
              </a:rPr>
              <a:t>)</a:t>
            </a:r>
          </a:p>
          <a:p>
            <a:endParaRPr lang="es-ES" sz="1400" b="1" dirty="0">
              <a:ln w="6600">
                <a:solidFill>
                  <a:schemeClr val="accent2"/>
                </a:solidFill>
                <a:prstDash val="solid"/>
              </a:ln>
              <a:solidFill>
                <a:srgbClr val="FFFFFF"/>
              </a:solidFill>
              <a:effectLst>
                <a:outerShdw dist="38100" dir="2700000" algn="tl" rotWithShape="0">
                  <a:schemeClr val="accent2"/>
                </a:outerShdw>
              </a:effectLst>
            </a:endParaRPr>
          </a:p>
          <a:p>
            <a:r>
              <a:rPr lang="es-ES" sz="1400" b="1" dirty="0">
                <a:ln w="6600">
                  <a:solidFill>
                    <a:schemeClr val="accent2"/>
                  </a:solidFill>
                  <a:prstDash val="solid"/>
                </a:ln>
                <a:solidFill>
                  <a:srgbClr val="FFFFFF"/>
                </a:solidFill>
                <a:effectLst>
                  <a:outerShdw dist="38100" dir="2700000" algn="tl" rotWithShape="0">
                    <a:schemeClr val="accent2"/>
                  </a:outerShdw>
                </a:effectLst>
              </a:rPr>
              <a:t>En la carpeta res/</a:t>
            </a:r>
            <a:r>
              <a:rPr lang="es-ES" sz="1400" b="1" dirty="0" err="1">
                <a:ln w="6600">
                  <a:solidFill>
                    <a:schemeClr val="accent2"/>
                  </a:solidFill>
                  <a:prstDash val="solid"/>
                </a:ln>
                <a:solidFill>
                  <a:srgbClr val="FFFFFF"/>
                </a:solidFill>
                <a:effectLst>
                  <a:outerShdw dist="38100" dir="2700000" algn="tl" rotWithShape="0">
                    <a:schemeClr val="accent2"/>
                  </a:outerShdw>
                </a:effectLst>
              </a:rPr>
              <a:t>mipmap-xxhdpi</a:t>
            </a:r>
            <a:r>
              <a:rPr lang="es-ES" sz="1400" b="1" dirty="0">
                <a:ln w="6600">
                  <a:solidFill>
                    <a:schemeClr val="accent2"/>
                  </a:solidFill>
                  <a:prstDash val="solid"/>
                </a:ln>
                <a:solidFill>
                  <a:srgbClr val="FFFFFF"/>
                </a:solidFill>
                <a:effectLst>
                  <a:outerShdw dist="38100" dir="2700000" algn="tl" rotWithShape="0">
                    <a:schemeClr val="accent2"/>
                  </a:outerShdw>
                </a:effectLst>
              </a:rPr>
              <a:t>/</a:t>
            </a:r>
          </a:p>
          <a:p>
            <a:r>
              <a:rPr lang="es-ES" sz="1400" b="1" dirty="0">
                <a:ln w="6600">
                  <a:solidFill>
                    <a:schemeClr val="accent2"/>
                  </a:solidFill>
                  <a:prstDash val="solid"/>
                </a:ln>
                <a:solidFill>
                  <a:srgbClr val="FFFFFF"/>
                </a:solidFill>
                <a:effectLst>
                  <a:outerShdw dist="38100" dir="2700000" algn="tl" rotWithShape="0">
                    <a:schemeClr val="accent2"/>
                  </a:outerShdw>
                </a:effectLst>
              </a:rPr>
              <a:t>(guardamos la imagen con el tamaño del 300% con respecto al de la carpeta </a:t>
            </a:r>
            <a:r>
              <a:rPr lang="es-ES" sz="1400" b="1" dirty="0" err="1">
                <a:ln w="6600">
                  <a:solidFill>
                    <a:schemeClr val="accent2"/>
                  </a:solidFill>
                  <a:prstDash val="solid"/>
                </a:ln>
                <a:solidFill>
                  <a:srgbClr val="FFFFFF"/>
                </a:solidFill>
                <a:effectLst>
                  <a:outerShdw dist="38100" dir="2700000" algn="tl" rotWithShape="0">
                    <a:schemeClr val="accent2"/>
                  </a:outerShdw>
                </a:effectLst>
              </a:rPr>
              <a:t>mipmap-mdpi</a:t>
            </a:r>
            <a:r>
              <a:rPr lang="es-ES" sz="1400" b="1" dirty="0">
                <a:ln w="6600">
                  <a:solidFill>
                    <a:schemeClr val="accent2"/>
                  </a:solidFill>
                  <a:prstDash val="solid"/>
                </a:ln>
                <a:solidFill>
                  <a:srgbClr val="FFFFFF"/>
                </a:solidFill>
                <a:effectLst>
                  <a:outerShdw dist="38100" dir="2700000" algn="tl" rotWithShape="0">
                    <a:schemeClr val="accent2"/>
                  </a:outerShdw>
                </a:effectLst>
              </a:rPr>
              <a:t>)</a:t>
            </a:r>
          </a:p>
          <a:p>
            <a:endParaRPr lang="es-ES" sz="1400" b="1" dirty="0">
              <a:ln w="6600">
                <a:solidFill>
                  <a:schemeClr val="accent2"/>
                </a:solidFill>
                <a:prstDash val="solid"/>
              </a:ln>
              <a:solidFill>
                <a:srgbClr val="FFFFFF"/>
              </a:solidFill>
              <a:effectLst>
                <a:outerShdw dist="38100" dir="2700000" algn="tl" rotWithShape="0">
                  <a:schemeClr val="accent2"/>
                </a:outerShdw>
              </a:effectLst>
            </a:endParaRPr>
          </a:p>
          <a:p>
            <a:r>
              <a:rPr lang="es-ES" sz="1400" b="1" dirty="0">
                <a:ln w="6600">
                  <a:solidFill>
                    <a:schemeClr val="accent2"/>
                  </a:solidFill>
                  <a:prstDash val="solid"/>
                </a:ln>
                <a:solidFill>
                  <a:srgbClr val="FFFFFF"/>
                </a:solidFill>
                <a:effectLst>
                  <a:outerShdw dist="38100" dir="2700000" algn="tl" rotWithShape="0">
                    <a:schemeClr val="accent2"/>
                  </a:outerShdw>
                </a:effectLst>
              </a:rPr>
              <a:t>En la carpeta res/</a:t>
            </a:r>
            <a:r>
              <a:rPr lang="es-ES" sz="1400" b="1" dirty="0" err="1">
                <a:ln w="6600">
                  <a:solidFill>
                    <a:schemeClr val="accent2"/>
                  </a:solidFill>
                  <a:prstDash val="solid"/>
                </a:ln>
                <a:solidFill>
                  <a:srgbClr val="FFFFFF"/>
                </a:solidFill>
                <a:effectLst>
                  <a:outerShdw dist="38100" dir="2700000" algn="tl" rotWithShape="0">
                    <a:schemeClr val="accent2"/>
                  </a:outerShdw>
                </a:effectLst>
              </a:rPr>
              <a:t>mipmap-xxxhdpi</a:t>
            </a:r>
            <a:r>
              <a:rPr lang="es-ES" sz="1400" b="1" dirty="0">
                <a:ln w="6600">
                  <a:solidFill>
                    <a:schemeClr val="accent2"/>
                  </a:solidFill>
                  <a:prstDash val="solid"/>
                </a:ln>
                <a:solidFill>
                  <a:srgbClr val="FFFFFF"/>
                </a:solidFill>
                <a:effectLst>
                  <a:outerShdw dist="38100" dir="2700000" algn="tl" rotWithShape="0">
                    <a:schemeClr val="accent2"/>
                  </a:outerShdw>
                </a:effectLst>
              </a:rPr>
              <a:t>/</a:t>
            </a:r>
          </a:p>
          <a:p>
            <a:r>
              <a:rPr lang="es-ES" sz="1400" b="1" dirty="0">
                <a:ln w="6600">
                  <a:solidFill>
                    <a:schemeClr val="accent2"/>
                  </a:solidFill>
                  <a:prstDash val="solid"/>
                </a:ln>
                <a:solidFill>
                  <a:srgbClr val="FFFFFF"/>
                </a:solidFill>
                <a:effectLst>
                  <a:outerShdw dist="38100" dir="2700000" algn="tl" rotWithShape="0">
                    <a:schemeClr val="accent2"/>
                  </a:outerShdw>
                </a:effectLst>
              </a:rPr>
              <a:t>(guardamos la imagen con el tamaño del 400% con respecto al de la carpeta </a:t>
            </a:r>
            <a:r>
              <a:rPr lang="es-ES" sz="1400" b="1" dirty="0" err="1">
                <a:ln w="6600">
                  <a:solidFill>
                    <a:schemeClr val="accent2"/>
                  </a:solidFill>
                  <a:prstDash val="solid"/>
                </a:ln>
                <a:solidFill>
                  <a:srgbClr val="FFFFFF"/>
                </a:solidFill>
                <a:effectLst>
                  <a:outerShdw dist="38100" dir="2700000" algn="tl" rotWithShape="0">
                    <a:schemeClr val="accent2"/>
                  </a:outerShdw>
                </a:effectLst>
              </a:rPr>
              <a:t>mipmap-mdpi</a:t>
            </a:r>
            <a:r>
              <a:rPr lang="es-ES" sz="1400" b="1" dirty="0">
                <a:ln w="6600">
                  <a:solidFill>
                    <a:schemeClr val="accent2"/>
                  </a:solidFill>
                  <a:prstDash val="solid"/>
                </a:ln>
                <a:solidFill>
                  <a:srgbClr val="FFFFFF"/>
                </a:solidFill>
                <a:effectLst>
                  <a:outerShdw dist="38100" dir="2700000" algn="tl" rotWithShape="0">
                    <a:schemeClr val="accent2"/>
                  </a:outerShdw>
                </a:effectLst>
              </a:rPr>
              <a:t>)</a:t>
            </a:r>
          </a:p>
        </p:txBody>
      </p:sp>
      <p:sp>
        <p:nvSpPr>
          <p:cNvPr id="6" name="Rectángulo 5"/>
          <p:cNvSpPr/>
          <p:nvPr/>
        </p:nvSpPr>
        <p:spPr>
          <a:xfrm>
            <a:off x="6614461" y="178405"/>
            <a:ext cx="4108817" cy="369332"/>
          </a:xfrm>
          <a:prstGeom prst="rect">
            <a:avLst/>
          </a:prstGeom>
        </p:spPr>
        <p:txBody>
          <a:bodyPr wrap="none">
            <a:spAutoFit/>
          </a:bodyPr>
          <a:lstStyle/>
          <a:p>
            <a:pPr algn="just"/>
            <a:r>
              <a:rPr lang="es-ES" b="1" dirty="0">
                <a:solidFill>
                  <a:srgbClr val="333333"/>
                </a:solidFill>
                <a:latin typeface="arial" panose="020B0604020202020204" pitchFamily="34" charset="0"/>
              </a:rPr>
              <a:t>Comentarios extras de este control.</a:t>
            </a:r>
            <a:endParaRPr lang="es-ES"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657555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82706" y="1516866"/>
            <a:ext cx="4410635" cy="2862322"/>
          </a:xfrm>
          <a:prstGeom prst="rect">
            <a:avLst/>
          </a:prstGeom>
        </p:spPr>
        <p:txBody>
          <a:bodyPr wrap="square">
            <a:spAutoFit/>
          </a:bodyPr>
          <a:lstStyle/>
          <a:p>
            <a:pPr algn="just"/>
            <a:r>
              <a:rPr lang="es-ES" dirty="0">
                <a:solidFill>
                  <a:srgbClr val="333333"/>
                </a:solidFill>
                <a:latin typeface="arial" panose="020B0604020202020204" pitchFamily="34" charset="0"/>
              </a:rPr>
              <a:t>Esto solo a efectos de ver que el proyecto se actualiza con los archivos de recursos que copiamos a las carpetas </a:t>
            </a:r>
            <a:r>
              <a:rPr lang="es-ES" dirty="0" err="1">
                <a:solidFill>
                  <a:srgbClr val="333333"/>
                </a:solidFill>
                <a:latin typeface="arial" panose="020B0604020202020204" pitchFamily="34" charset="0"/>
              </a:rPr>
              <a:t>mipmap-mdpi</a:t>
            </a:r>
            <a:r>
              <a:rPr lang="es-ES" dirty="0">
                <a:solidFill>
                  <a:srgbClr val="333333"/>
                </a:solidFill>
                <a:latin typeface="arial" panose="020B0604020202020204" pitchFamily="34" charset="0"/>
              </a:rPr>
              <a:t>.</a:t>
            </a:r>
            <a:br>
              <a:rPr lang="es-ES" dirty="0">
                <a:solidFill>
                  <a:srgbClr val="333333"/>
                </a:solidFill>
                <a:latin typeface="arial" panose="020B0604020202020204" pitchFamily="34" charset="0"/>
              </a:rPr>
            </a:br>
            <a:endParaRPr lang="es-ES" dirty="0">
              <a:solidFill>
                <a:srgbClr val="333333"/>
              </a:solidFill>
              <a:latin typeface="arial" panose="020B0604020202020204" pitchFamily="34" charset="0"/>
            </a:endParaRPr>
          </a:p>
          <a:p>
            <a:pPr algn="just"/>
            <a:r>
              <a:rPr lang="es-ES" dirty="0">
                <a:solidFill>
                  <a:srgbClr val="333333"/>
                </a:solidFill>
                <a:latin typeface="arial" panose="020B0604020202020204" pitchFamily="34" charset="0"/>
              </a:rPr>
              <a:t>Ahora insertaremos el objeto de la clase </a:t>
            </a:r>
            <a:r>
              <a:rPr lang="es-ES" dirty="0" err="1">
                <a:solidFill>
                  <a:srgbClr val="333333"/>
                </a:solidFill>
                <a:latin typeface="arial" panose="020B0604020202020204" pitchFamily="34" charset="0"/>
              </a:rPr>
              <a:t>ImageButton</a:t>
            </a:r>
            <a:r>
              <a:rPr lang="es-ES" dirty="0">
                <a:solidFill>
                  <a:srgbClr val="333333"/>
                </a:solidFill>
                <a:latin typeface="arial" panose="020B0604020202020204" pitchFamily="34" charset="0"/>
              </a:rPr>
              <a:t> en el formulario de nuestra aplicación. La clase </a:t>
            </a:r>
            <a:r>
              <a:rPr lang="es-ES" dirty="0" err="1">
                <a:solidFill>
                  <a:srgbClr val="333333"/>
                </a:solidFill>
                <a:latin typeface="arial" panose="020B0604020202020204" pitchFamily="34" charset="0"/>
              </a:rPr>
              <a:t>ImageButton</a:t>
            </a:r>
            <a:r>
              <a:rPr lang="es-ES" dirty="0">
                <a:solidFill>
                  <a:srgbClr val="333333"/>
                </a:solidFill>
                <a:latin typeface="arial" panose="020B0604020202020204" pitchFamily="34" charset="0"/>
              </a:rPr>
              <a:t> se encuentra en la pestaña "</a:t>
            </a:r>
            <a:r>
              <a:rPr lang="es-ES" dirty="0" err="1">
                <a:solidFill>
                  <a:srgbClr val="333333"/>
                </a:solidFill>
                <a:latin typeface="arial" panose="020B0604020202020204" pitchFamily="34" charset="0"/>
              </a:rPr>
              <a:t>Images</a:t>
            </a:r>
            <a:r>
              <a:rPr lang="es-ES" dirty="0">
                <a:solidFill>
                  <a:srgbClr val="333333"/>
                </a:solidFill>
                <a:latin typeface="arial" panose="020B0604020202020204" pitchFamily="34" charset="0"/>
              </a:rPr>
              <a:t> &amp; Media":</a:t>
            </a:r>
            <a:endParaRPr lang="es-ES" b="0" i="0" dirty="0">
              <a:solidFill>
                <a:srgbClr val="333333"/>
              </a:solidFill>
              <a:effectLst/>
              <a:latin typeface="arial" panose="020B0604020202020204" pitchFamily="34" charset="0"/>
            </a:endParaRPr>
          </a:p>
        </p:txBody>
      </p:sp>
      <p:pic>
        <p:nvPicPr>
          <p:cNvPr id="1028" name="Picture 4" descr="control ImageButton en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3694" y="350462"/>
            <a:ext cx="5260881" cy="599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9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09362" y="605118"/>
            <a:ext cx="2066213" cy="1754326"/>
          </a:xfrm>
          <a:prstGeom prst="rect">
            <a:avLst/>
          </a:prstGeom>
        </p:spPr>
        <p:txBody>
          <a:bodyPr wrap="square">
            <a:spAutoFit/>
          </a:bodyPr>
          <a:lstStyle/>
          <a:p>
            <a:r>
              <a:rPr lang="es-ES" dirty="0">
                <a:solidFill>
                  <a:srgbClr val="333333"/>
                </a:solidFill>
                <a:latin typeface="arial" panose="020B0604020202020204" pitchFamily="34" charset="0"/>
              </a:rPr>
              <a:t>Luego de disponer el objeto se abre un diálogo donde debemos seleccionar la imagen a mostrar:</a:t>
            </a:r>
            <a:endParaRPr lang="es-ES" dirty="0"/>
          </a:p>
        </p:txBody>
      </p:sp>
      <p:pic>
        <p:nvPicPr>
          <p:cNvPr id="3074" name="Picture 2" descr="control ImageButton en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892" y="919319"/>
            <a:ext cx="6706756" cy="5580093"/>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9152965" y="4383758"/>
            <a:ext cx="2796988" cy="2031325"/>
          </a:xfrm>
          <a:prstGeom prst="rect">
            <a:avLst/>
          </a:prstGeom>
        </p:spPr>
        <p:txBody>
          <a:bodyPr wrap="square">
            <a:spAutoFit/>
          </a:bodyPr>
          <a:lstStyle/>
          <a:p>
            <a:r>
              <a:rPr lang="es-ES" dirty="0">
                <a:solidFill>
                  <a:srgbClr val="333333"/>
                </a:solidFill>
                <a:latin typeface="arial" panose="020B0604020202020204" pitchFamily="34" charset="0"/>
              </a:rPr>
              <a:t>Al cerrar el diálogo se carga la propiedad "</a:t>
            </a:r>
            <a:r>
              <a:rPr lang="es-ES" dirty="0" err="1">
                <a:solidFill>
                  <a:srgbClr val="333333"/>
                </a:solidFill>
                <a:latin typeface="arial" panose="020B0604020202020204" pitchFamily="34" charset="0"/>
              </a:rPr>
              <a:t>srcCompact</a:t>
            </a:r>
            <a:r>
              <a:rPr lang="es-ES" dirty="0">
                <a:solidFill>
                  <a:srgbClr val="333333"/>
                </a:solidFill>
                <a:latin typeface="arial" panose="020B0604020202020204" pitchFamily="34" charset="0"/>
              </a:rPr>
              <a:t>" la referencia a la imagen (podemos modificar la imagen cambiando esta propiedad)</a:t>
            </a:r>
            <a:endParaRPr lang="es-ES" dirty="0"/>
          </a:p>
        </p:txBody>
      </p:sp>
    </p:spTree>
    <p:extLst>
      <p:ext uri="{BB962C8B-B14F-4D97-AF65-F5344CB8AC3E}">
        <p14:creationId xmlns:p14="http://schemas.microsoft.com/office/powerpoint/2010/main" val="2187459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55811" y="2325905"/>
            <a:ext cx="4527177" cy="923330"/>
          </a:xfrm>
          <a:prstGeom prst="rect">
            <a:avLst/>
          </a:prstGeom>
        </p:spPr>
        <p:txBody>
          <a:bodyPr wrap="square">
            <a:spAutoFit/>
          </a:bodyPr>
          <a:lstStyle/>
          <a:p>
            <a:r>
              <a:rPr lang="es-ES" dirty="0">
                <a:solidFill>
                  <a:srgbClr val="333333"/>
                </a:solidFill>
                <a:latin typeface="arial" panose="020B0604020202020204" pitchFamily="34" charset="0"/>
              </a:rPr>
              <a:t>Inicializamos la propiedad Id con el nombre boton1 y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con el nombre de método "llamar":</a:t>
            </a:r>
            <a:endParaRPr lang="es-ES" dirty="0"/>
          </a:p>
        </p:txBody>
      </p:sp>
      <p:pic>
        <p:nvPicPr>
          <p:cNvPr id="4098" name="Picture 2" descr="control ImageButton en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036" y="390401"/>
            <a:ext cx="6353447" cy="593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54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12377" y="1658487"/>
            <a:ext cx="4957482" cy="923330"/>
          </a:xfrm>
          <a:prstGeom prst="rect">
            <a:avLst/>
          </a:prstGeom>
        </p:spPr>
        <p:txBody>
          <a:bodyPr wrap="square">
            <a:spAutoFit/>
          </a:bodyPr>
          <a:lstStyle/>
          <a:p>
            <a:r>
              <a:rPr lang="es-ES" dirty="0">
                <a:solidFill>
                  <a:srgbClr val="333333"/>
                </a:solidFill>
                <a:latin typeface="arial" panose="020B0604020202020204" pitchFamily="34" charset="0"/>
              </a:rPr>
              <a:t>Agreguemos un </a:t>
            </a:r>
            <a:r>
              <a:rPr lang="es-ES" dirty="0" err="1">
                <a:solidFill>
                  <a:srgbClr val="333333"/>
                </a:solidFill>
                <a:latin typeface="arial" panose="020B0604020202020204" pitchFamily="34" charset="0"/>
              </a:rPr>
              <a:t>TextView</a:t>
            </a:r>
            <a:r>
              <a:rPr lang="es-ES" dirty="0">
                <a:solidFill>
                  <a:srgbClr val="333333"/>
                </a:solidFill>
                <a:latin typeface="arial" panose="020B0604020202020204" pitchFamily="34" charset="0"/>
              </a:rPr>
              <a:t> a nuestra aplicación y configuremos sus propiedades Id (con tv1) y </a:t>
            </a:r>
            <a:r>
              <a:rPr lang="es-ES" dirty="0" err="1">
                <a:solidFill>
                  <a:srgbClr val="333333"/>
                </a:solidFill>
                <a:latin typeface="arial" panose="020B0604020202020204" pitchFamily="34" charset="0"/>
              </a:rPr>
              <a:t>text</a:t>
            </a:r>
            <a:r>
              <a:rPr lang="es-ES" dirty="0">
                <a:solidFill>
                  <a:srgbClr val="333333"/>
                </a:solidFill>
                <a:latin typeface="arial" panose="020B0604020202020204" pitchFamily="34" charset="0"/>
              </a:rPr>
              <a:t>. Luego la interfaz visual debe ser similar a:</a:t>
            </a:r>
            <a:endParaRPr lang="es-ES" dirty="0"/>
          </a:p>
        </p:txBody>
      </p:sp>
      <p:pic>
        <p:nvPicPr>
          <p:cNvPr id="5122" name="Picture 2" descr="control image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705" y="216740"/>
            <a:ext cx="5800165" cy="630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100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812824" y="151511"/>
            <a:ext cx="1813317" cy="369332"/>
          </a:xfrm>
          <a:prstGeom prst="rect">
            <a:avLst/>
          </a:prstGeom>
        </p:spPr>
        <p:txBody>
          <a:bodyPr wrap="none">
            <a:spAutoFit/>
          </a:bodyPr>
          <a:lstStyle/>
          <a:p>
            <a:pPr algn="just"/>
            <a:r>
              <a:rPr lang="es-ES" b="1" dirty="0">
                <a:solidFill>
                  <a:srgbClr val="333333"/>
                </a:solidFill>
                <a:latin typeface="arial" panose="020B0604020202020204" pitchFamily="34" charset="0"/>
              </a:rPr>
              <a:t>Código fuente:</a:t>
            </a:r>
            <a:endParaRPr lang="es-ES" b="1"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1542334" y="658494"/>
            <a:ext cx="8865690" cy="6056071"/>
          </a:xfrm>
          <a:prstGeom prst="rect">
            <a:avLst/>
          </a:prstGeom>
        </p:spPr>
      </p:pic>
    </p:spTree>
    <p:extLst>
      <p:ext uri="{BB962C8B-B14F-4D97-AF65-F5344CB8AC3E}">
        <p14:creationId xmlns:p14="http://schemas.microsoft.com/office/powerpoint/2010/main" val="111502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55668" y="922476"/>
            <a:ext cx="4087722" cy="369332"/>
          </a:xfrm>
          <a:prstGeom prst="rect">
            <a:avLst/>
          </a:prstGeom>
        </p:spPr>
        <p:txBody>
          <a:bodyPr wrap="none">
            <a:spAutoFit/>
          </a:bodyPr>
          <a:lstStyle/>
          <a:p>
            <a:r>
              <a:rPr lang="es-ES" dirty="0">
                <a:solidFill>
                  <a:srgbClr val="333333"/>
                </a:solidFill>
                <a:latin typeface="arial" panose="020B0604020202020204" pitchFamily="34" charset="0"/>
              </a:rPr>
              <a:t>Definimos el atributo de tipo </a:t>
            </a:r>
            <a:r>
              <a:rPr lang="es-ES" dirty="0" err="1">
                <a:solidFill>
                  <a:srgbClr val="333333"/>
                </a:solidFill>
                <a:latin typeface="arial" panose="020B0604020202020204" pitchFamily="34" charset="0"/>
              </a:rPr>
              <a:t>TextView</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62753" y="1922006"/>
            <a:ext cx="12192000" cy="2798835"/>
          </a:xfrm>
          <a:prstGeom prst="rect">
            <a:avLst/>
          </a:prstGeom>
        </p:spPr>
      </p:pic>
    </p:spTree>
    <p:extLst>
      <p:ext uri="{BB962C8B-B14F-4D97-AF65-F5344CB8AC3E}">
        <p14:creationId xmlns:p14="http://schemas.microsoft.com/office/powerpoint/2010/main" val="1049925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50776" y="1026023"/>
            <a:ext cx="6096000" cy="646331"/>
          </a:xfrm>
          <a:prstGeom prst="rect">
            <a:avLst/>
          </a:prstGeom>
        </p:spPr>
        <p:txBody>
          <a:bodyPr>
            <a:spAutoFit/>
          </a:bodyPr>
          <a:lstStyle/>
          <a:p>
            <a:r>
              <a:rPr lang="es-ES" dirty="0">
                <a:solidFill>
                  <a:srgbClr val="333333"/>
                </a:solidFill>
                <a:latin typeface="arial" panose="020B0604020202020204" pitchFamily="34" charset="0"/>
              </a:rPr>
              <a:t>Enlazamos el control definido en el archivo XML y la variable de java:</a:t>
            </a:r>
            <a:endParaRPr lang="es-ES" dirty="0"/>
          </a:p>
        </p:txBody>
      </p:sp>
      <p:pic>
        <p:nvPicPr>
          <p:cNvPr id="3" name="Imagen 2"/>
          <p:cNvPicPr>
            <a:picLocks noChangeAspect="1"/>
          </p:cNvPicPr>
          <p:nvPr/>
        </p:nvPicPr>
        <p:blipFill>
          <a:blip r:embed="rId2"/>
          <a:stretch>
            <a:fillRect/>
          </a:stretch>
        </p:blipFill>
        <p:spPr>
          <a:xfrm>
            <a:off x="0" y="2270060"/>
            <a:ext cx="12192000" cy="2801973"/>
          </a:xfrm>
          <a:prstGeom prst="rect">
            <a:avLst/>
          </a:prstGeom>
        </p:spPr>
      </p:pic>
    </p:spTree>
    <p:extLst>
      <p:ext uri="{BB962C8B-B14F-4D97-AF65-F5344CB8AC3E}">
        <p14:creationId xmlns:p14="http://schemas.microsoft.com/office/powerpoint/2010/main" val="66595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6305" y="537150"/>
            <a:ext cx="6096000" cy="646331"/>
          </a:xfrm>
          <a:prstGeom prst="rect">
            <a:avLst/>
          </a:prstGeom>
        </p:spPr>
        <p:txBody>
          <a:bodyPr>
            <a:spAutoFit/>
          </a:bodyPr>
          <a:lstStyle/>
          <a:p>
            <a:r>
              <a:rPr lang="es-ES" dirty="0">
                <a:solidFill>
                  <a:srgbClr val="333333"/>
                </a:solidFill>
                <a:latin typeface="arial" panose="020B0604020202020204" pitchFamily="34" charset="0"/>
              </a:rPr>
              <a:t>Implementamos el método que se ejecutará cuando se presione el objeto de la clase </a:t>
            </a:r>
            <a:r>
              <a:rPr lang="es-ES" dirty="0" err="1">
                <a:solidFill>
                  <a:srgbClr val="333333"/>
                </a:solidFill>
                <a:latin typeface="arial" panose="020B0604020202020204" pitchFamily="34" charset="0"/>
              </a:rPr>
              <a:t>ImageButton</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0" y="1434493"/>
            <a:ext cx="12192000" cy="3307695"/>
          </a:xfrm>
          <a:prstGeom prst="rect">
            <a:avLst/>
          </a:prstGeom>
        </p:spPr>
      </p:pic>
      <p:sp>
        <p:nvSpPr>
          <p:cNvPr id="4" name="Rectángulo 3"/>
          <p:cNvSpPr/>
          <p:nvPr/>
        </p:nvSpPr>
        <p:spPr>
          <a:xfrm>
            <a:off x="2402541" y="4993200"/>
            <a:ext cx="6096000" cy="1200329"/>
          </a:xfrm>
          <a:prstGeom prst="rect">
            <a:avLst/>
          </a:prstGeom>
        </p:spPr>
        <p:txBody>
          <a:bodyPr>
            <a:spAutoFit/>
          </a:bodyPr>
          <a:lstStyle/>
          <a:p>
            <a:r>
              <a:rPr lang="es-ES" dirty="0">
                <a:solidFill>
                  <a:srgbClr val="333333"/>
                </a:solidFill>
                <a:latin typeface="arial" panose="020B0604020202020204" pitchFamily="34" charset="0"/>
              </a:rPr>
              <a:t>No olvidemos inicializar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del objeto boton1 con el nombre del método "llamar" (recordemos que esto lo hacemos accediendo a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en la ventana de "</a:t>
            </a:r>
            <a:r>
              <a:rPr lang="es-ES" dirty="0" err="1">
                <a:solidFill>
                  <a:srgbClr val="333333"/>
                </a:solidFill>
                <a:latin typeface="arial" panose="020B0604020202020204" pitchFamily="34" charset="0"/>
              </a:rPr>
              <a:t>Properties</a:t>
            </a:r>
            <a:r>
              <a:rPr lang="es-ES" dirty="0">
                <a:solidFill>
                  <a:srgbClr val="333333"/>
                </a:solidFill>
                <a:latin typeface="arial" panose="020B0604020202020204" pitchFamily="34" charset="0"/>
              </a:rPr>
              <a:t>")</a:t>
            </a:r>
            <a:endParaRPr lang="es-ES" dirty="0"/>
          </a:p>
        </p:txBody>
      </p:sp>
    </p:spTree>
    <p:extLst>
      <p:ext uri="{BB962C8B-B14F-4D97-AF65-F5344CB8AC3E}">
        <p14:creationId xmlns:p14="http://schemas.microsoft.com/office/powerpoint/2010/main" val="3227136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55549" y="357698"/>
            <a:ext cx="5438220" cy="369332"/>
          </a:xfrm>
          <a:prstGeom prst="rect">
            <a:avLst/>
          </a:prstGeom>
        </p:spPr>
        <p:txBody>
          <a:bodyPr wrap="none">
            <a:spAutoFit/>
          </a:bodyPr>
          <a:lstStyle/>
          <a:p>
            <a:r>
              <a:rPr lang="es-ES" b="1" dirty="0">
                <a:solidFill>
                  <a:srgbClr val="333333"/>
                </a:solidFill>
                <a:latin typeface="Arial" panose="020B0604020202020204" pitchFamily="34" charset="0"/>
              </a:rPr>
              <a:t>Notificaciones sencillas mediante la clase </a:t>
            </a:r>
            <a:r>
              <a:rPr lang="es-ES" b="1" dirty="0" err="1">
                <a:solidFill>
                  <a:srgbClr val="333333"/>
                </a:solidFill>
                <a:latin typeface="Arial" panose="020B0604020202020204" pitchFamily="34" charset="0"/>
              </a:rPr>
              <a:t>Toast</a:t>
            </a:r>
            <a:endParaRPr lang="es-ES" b="1" i="0" dirty="0">
              <a:solidFill>
                <a:srgbClr val="333333"/>
              </a:solidFill>
              <a:effectLst/>
              <a:latin typeface="Arial" panose="020B0604020202020204" pitchFamily="34" charset="0"/>
            </a:endParaRPr>
          </a:p>
        </p:txBody>
      </p:sp>
      <p:sp>
        <p:nvSpPr>
          <p:cNvPr id="3" name="Rectángulo 2"/>
          <p:cNvSpPr/>
          <p:nvPr/>
        </p:nvSpPr>
        <p:spPr>
          <a:xfrm>
            <a:off x="430306" y="1171779"/>
            <a:ext cx="6096000" cy="4801314"/>
          </a:xfrm>
          <a:prstGeom prst="rect">
            <a:avLst/>
          </a:prstGeom>
        </p:spPr>
        <p:txBody>
          <a:bodyPr>
            <a:spAutoFit/>
          </a:bodyPr>
          <a:lstStyle/>
          <a:p>
            <a:pPr algn="just"/>
            <a:r>
              <a:rPr lang="es-ES" dirty="0">
                <a:solidFill>
                  <a:srgbClr val="333333"/>
                </a:solidFill>
                <a:latin typeface="arial" panose="020B0604020202020204" pitchFamily="34" charset="0"/>
              </a:rPr>
              <a:t>Android permite mostrar una ventana emergente temporal que informa al usuario mediante un mensaje que aparece en la pantalla por un lapso pequeño de tiempo (luego de pasado un tiempo la ventana desaparece).</a:t>
            </a:r>
          </a:p>
          <a:p>
            <a:pPr algn="just"/>
            <a:r>
              <a:rPr lang="es-ES" dirty="0">
                <a:solidFill>
                  <a:srgbClr val="333333"/>
                </a:solidFill>
                <a:latin typeface="arial" panose="020B0604020202020204" pitchFamily="34" charset="0"/>
              </a:rPr>
              <a:t>Esta ventana que se superpone a la interfaz que se está mostrando en ese momento se administra mediante una clase llamada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a:t>
            </a:r>
          </a:p>
          <a:p>
            <a:pPr algn="just"/>
            <a:r>
              <a:rPr lang="es-ES" dirty="0">
                <a:solidFill>
                  <a:srgbClr val="333333"/>
                </a:solidFill>
                <a:latin typeface="arial" panose="020B0604020202020204" pitchFamily="34" charset="0"/>
              </a:rPr>
              <a:t>Crear un proyecto llamado Proyecto008.</a:t>
            </a:r>
          </a:p>
          <a:p>
            <a:pPr algn="just"/>
            <a:r>
              <a:rPr lang="es-ES" b="1" dirty="0">
                <a:solidFill>
                  <a:srgbClr val="333333"/>
                </a:solidFill>
                <a:latin typeface="arial" panose="020B0604020202020204" pitchFamily="34" charset="0"/>
              </a:rPr>
              <a:t>Problema:</a:t>
            </a:r>
          </a:p>
          <a:p>
            <a:pPr algn="just"/>
            <a:r>
              <a:rPr lang="es-ES" dirty="0">
                <a:solidFill>
                  <a:srgbClr val="333333"/>
                </a:solidFill>
                <a:latin typeface="arial" panose="020B0604020202020204" pitchFamily="34" charset="0"/>
              </a:rPr>
              <a:t>Generar un número aleatorio entre 1 y 100000. Mostrar mediante una ventana emergente dicho número por un lapso de tiempo. Luego mediante un control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Number</a:t>
            </a:r>
            <a:r>
              <a:rPr lang="es-ES" dirty="0">
                <a:solidFill>
                  <a:srgbClr val="333333"/>
                </a:solidFill>
                <a:latin typeface="arial" panose="020B0604020202020204" pitchFamily="34" charset="0"/>
              </a:rPr>
              <a:t>") pedir al operador que ingrese el número que vio en la pantalla. Cuando se presione un botón controlar el número generado aleatoriamente con el que ingresó el usuario y mediante otro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 informar si acertó o no.</a:t>
            </a:r>
          </a:p>
          <a:p>
            <a:pPr algn="just"/>
            <a:r>
              <a:rPr lang="es-ES" dirty="0">
                <a:solidFill>
                  <a:srgbClr val="333333"/>
                </a:solidFill>
                <a:latin typeface="arial" panose="020B0604020202020204" pitchFamily="34" charset="0"/>
              </a:rPr>
              <a:t>Lo primero que hacemos es crear la interfaz siguiente:</a:t>
            </a:r>
            <a:endParaRPr lang="es-ES" b="0" i="0" dirty="0">
              <a:solidFill>
                <a:srgbClr val="333333"/>
              </a:solidFill>
              <a:effectLst/>
              <a:latin typeface="arial" panose="020B0604020202020204" pitchFamily="34" charset="0"/>
            </a:endParaRPr>
          </a:p>
        </p:txBody>
      </p:sp>
      <p:pic>
        <p:nvPicPr>
          <p:cNvPr id="7170" name="Picture 2" descr="Clase To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846" y="941295"/>
            <a:ext cx="5155211" cy="557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00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70816" y="474240"/>
            <a:ext cx="4694555" cy="369332"/>
          </a:xfrm>
          <a:prstGeom prst="rect">
            <a:avLst/>
          </a:prstGeom>
        </p:spPr>
        <p:txBody>
          <a:bodyPr wrap="none">
            <a:spAutoFit/>
          </a:bodyPr>
          <a:lstStyle/>
          <a:p>
            <a:r>
              <a:rPr lang="es-ES" b="1" i="0" dirty="0" smtClean="0">
                <a:solidFill>
                  <a:srgbClr val="333333"/>
                </a:solidFill>
                <a:effectLst/>
                <a:latin typeface="Arial" panose="020B0604020202020204" pitchFamily="34" charset="0"/>
              </a:rPr>
              <a:t>Control </a:t>
            </a:r>
            <a:r>
              <a:rPr lang="es-ES" b="1" i="0" dirty="0" err="1" smtClean="0">
                <a:solidFill>
                  <a:srgbClr val="333333"/>
                </a:solidFill>
                <a:effectLst/>
                <a:latin typeface="Arial" panose="020B0604020202020204" pitchFamily="34" charset="0"/>
              </a:rPr>
              <a:t>ListView</a:t>
            </a:r>
            <a:r>
              <a:rPr lang="es-ES" b="1" i="0" dirty="0" smtClean="0">
                <a:solidFill>
                  <a:srgbClr val="333333"/>
                </a:solidFill>
                <a:effectLst/>
                <a:latin typeface="Arial" panose="020B0604020202020204" pitchFamily="34" charset="0"/>
              </a:rPr>
              <a:t> (con una lista de </a:t>
            </a:r>
            <a:r>
              <a:rPr lang="es-ES" b="1" i="0" dirty="0" err="1" smtClean="0">
                <a:solidFill>
                  <a:srgbClr val="333333"/>
                </a:solidFill>
                <a:effectLst/>
                <a:latin typeface="Arial" panose="020B0604020202020204" pitchFamily="34" charset="0"/>
              </a:rPr>
              <a:t>String</a:t>
            </a:r>
            <a:r>
              <a:rPr lang="es-ES" b="1" i="0" dirty="0" smtClean="0">
                <a:solidFill>
                  <a:srgbClr val="333333"/>
                </a:solidFill>
                <a:effectLst/>
                <a:latin typeface="Arial" panose="020B0604020202020204" pitchFamily="34" charset="0"/>
              </a:rPr>
              <a:t>)</a:t>
            </a:r>
            <a:endParaRPr lang="es-ES" b="1" i="0" dirty="0">
              <a:solidFill>
                <a:srgbClr val="333333"/>
              </a:solidFill>
              <a:effectLst/>
              <a:latin typeface="Arial" panose="020B0604020202020204" pitchFamily="34" charset="0"/>
            </a:endParaRPr>
          </a:p>
        </p:txBody>
      </p:sp>
      <p:sp>
        <p:nvSpPr>
          <p:cNvPr id="3" name="Rectángulo 2"/>
          <p:cNvSpPr/>
          <p:nvPr/>
        </p:nvSpPr>
        <p:spPr>
          <a:xfrm>
            <a:off x="1004047" y="2075399"/>
            <a:ext cx="9888070" cy="2862322"/>
          </a:xfrm>
          <a:prstGeom prst="rect">
            <a:avLst/>
          </a:prstGeom>
        </p:spPr>
        <p:txBody>
          <a:bodyPr wrap="square">
            <a:spAutoFit/>
          </a:bodyPr>
          <a:lstStyle/>
          <a:p>
            <a:pPr algn="just"/>
            <a:r>
              <a:rPr lang="es-ES" b="0" i="0" dirty="0" smtClean="0">
                <a:solidFill>
                  <a:srgbClr val="333333"/>
                </a:solidFill>
                <a:effectLst/>
                <a:latin typeface="arial" panose="020B0604020202020204" pitchFamily="34" charset="0"/>
              </a:rPr>
              <a:t>El control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a diferencia del </a:t>
            </a:r>
            <a:r>
              <a:rPr lang="es-ES" b="0" i="0" dirty="0" err="1" smtClean="0">
                <a:solidFill>
                  <a:srgbClr val="333333"/>
                </a:solidFill>
                <a:effectLst/>
                <a:latin typeface="arial" panose="020B0604020202020204" pitchFamily="34" charset="0"/>
              </a:rPr>
              <a:t>Spinner</a:t>
            </a:r>
            <a:r>
              <a:rPr lang="es-ES" b="0" i="0" dirty="0" smtClean="0">
                <a:solidFill>
                  <a:srgbClr val="333333"/>
                </a:solidFill>
                <a:effectLst/>
                <a:latin typeface="arial" panose="020B0604020202020204" pitchFamily="34" charset="0"/>
              </a:rPr>
              <a:t> que se cierra luego de seleccionar un elemento permanecen visibles varios elementos (se lo utiliza cuando hay que mostrar muchos elementos)</a:t>
            </a:r>
          </a:p>
          <a:p>
            <a:pPr algn="just"/>
            <a:r>
              <a:rPr lang="es-ES" b="0" i="0" dirty="0" smtClean="0">
                <a:solidFill>
                  <a:srgbClr val="333333"/>
                </a:solidFill>
                <a:effectLst/>
                <a:latin typeface="arial" panose="020B0604020202020204" pitchFamily="34" charset="0"/>
              </a:rPr>
              <a:t>En este primer ejemplo mostraremos una lista de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(es decir cada elemento de la lista es un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veremos más adelante que podemos tener listas de objetos de otro tipo: imágenes, íconos, varios </a:t>
            </a:r>
            <a:r>
              <a:rPr lang="es-ES" b="0" i="0" dirty="0" err="1" smtClean="0">
                <a:solidFill>
                  <a:srgbClr val="333333"/>
                </a:solidFill>
                <a:effectLst/>
                <a:latin typeface="arial" panose="020B0604020202020204" pitchFamily="34" charset="0"/>
              </a:rPr>
              <a:t>String</a:t>
            </a:r>
            <a:r>
              <a:rPr lang="es-ES" b="0" i="0" dirty="0" smtClean="0">
                <a:solidFill>
                  <a:srgbClr val="333333"/>
                </a:solidFill>
                <a:effectLst/>
                <a:latin typeface="arial" panose="020B0604020202020204" pitchFamily="34" charset="0"/>
              </a:rPr>
              <a:t> por elemento etc.)</a:t>
            </a:r>
          </a:p>
          <a:p>
            <a:pPr algn="just"/>
            <a:r>
              <a:rPr lang="es-ES" b="0" i="0" dirty="0" smtClean="0">
                <a:solidFill>
                  <a:srgbClr val="333333"/>
                </a:solidFill>
                <a:effectLst/>
                <a:latin typeface="arial" panose="020B0604020202020204" pitchFamily="34" charset="0"/>
              </a:rPr>
              <a:t>Si la lista no entra en el espacio que hemos fijado para el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nos permite hacer </a:t>
            </a:r>
            <a:r>
              <a:rPr lang="es-ES" b="0" i="0" dirty="0" err="1" smtClean="0">
                <a:solidFill>
                  <a:srgbClr val="333333"/>
                </a:solidFill>
                <a:effectLst/>
                <a:latin typeface="arial" panose="020B0604020202020204" pitchFamily="34" charset="0"/>
              </a:rPr>
              <a:t>scroll</a:t>
            </a:r>
            <a:r>
              <a:rPr lang="es-ES" b="0" i="0" dirty="0" smtClean="0">
                <a:solidFill>
                  <a:srgbClr val="333333"/>
                </a:solidFill>
                <a:effectLst/>
                <a:latin typeface="arial" panose="020B0604020202020204" pitchFamily="34" charset="0"/>
              </a:rPr>
              <a:t> de los mismos.</a:t>
            </a:r>
          </a:p>
          <a:p>
            <a:pPr algn="just"/>
            <a:r>
              <a:rPr lang="es-ES" b="0" i="0" dirty="0" smtClean="0">
                <a:solidFill>
                  <a:srgbClr val="333333"/>
                </a:solidFill>
                <a:effectLst/>
                <a:latin typeface="arial" panose="020B0604020202020204" pitchFamily="34" charset="0"/>
              </a:rPr>
              <a:t>El control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se encuentra en la pestaña "</a:t>
            </a:r>
            <a:r>
              <a:rPr lang="es-ES" b="0" i="0" dirty="0" err="1" smtClean="0">
                <a:solidFill>
                  <a:srgbClr val="333333"/>
                </a:solidFill>
                <a:effectLst/>
                <a:latin typeface="arial" panose="020B0604020202020204" pitchFamily="34" charset="0"/>
              </a:rPr>
              <a:t>Containers</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Crear un proyecto llamado Proyecto006.</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426238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15153" y="574631"/>
            <a:ext cx="4509247" cy="4524315"/>
          </a:xfrm>
          <a:prstGeom prst="rect">
            <a:avLst/>
          </a:prstGeom>
        </p:spPr>
        <p:txBody>
          <a:bodyPr wrap="square">
            <a:spAutoFit/>
          </a:bodyPr>
          <a:lstStyle/>
          <a:p>
            <a:pPr algn="just"/>
            <a:r>
              <a:rPr lang="es-ES" dirty="0">
                <a:solidFill>
                  <a:srgbClr val="333333"/>
                </a:solidFill>
                <a:latin typeface="arial" panose="020B0604020202020204" pitchFamily="34" charset="0"/>
              </a:rPr>
              <a:t>Es decir que disponemos un </a:t>
            </a:r>
            <a:r>
              <a:rPr lang="es-ES" dirty="0" err="1">
                <a:solidFill>
                  <a:srgbClr val="333333"/>
                </a:solidFill>
                <a:latin typeface="arial" panose="020B0604020202020204" pitchFamily="34" charset="0"/>
              </a:rPr>
              <a:t>TextView</a:t>
            </a:r>
            <a:r>
              <a:rPr lang="es-ES" dirty="0">
                <a:solidFill>
                  <a:srgbClr val="333333"/>
                </a:solidFill>
                <a:latin typeface="arial" panose="020B0604020202020204" pitchFamily="34" charset="0"/>
              </a:rPr>
              <a:t>, un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Number</a:t>
            </a:r>
            <a:r>
              <a:rPr lang="es-ES" dirty="0">
                <a:solidFill>
                  <a:srgbClr val="333333"/>
                </a:solidFill>
                <a:latin typeface="arial" panose="020B0604020202020204" pitchFamily="34" charset="0"/>
              </a:rPr>
              <a:t>") y un </a:t>
            </a:r>
            <a:r>
              <a:rPr lang="es-ES" dirty="0" err="1">
                <a:solidFill>
                  <a:srgbClr val="333333"/>
                </a:solidFill>
                <a:latin typeface="arial" panose="020B0604020202020204" pitchFamily="34" charset="0"/>
              </a:rPr>
              <a:t>Button</a:t>
            </a:r>
            <a:r>
              <a:rPr lang="es-ES" dirty="0">
                <a:solidFill>
                  <a:srgbClr val="333333"/>
                </a:solidFill>
                <a:latin typeface="arial" panose="020B0604020202020204" pitchFamily="34" charset="0"/>
              </a:rPr>
              <a:t>. Dejamos por defecto los nombres asignados a las ID de los objetos: </a:t>
            </a:r>
            <a:r>
              <a:rPr lang="es-ES" dirty="0" err="1">
                <a:solidFill>
                  <a:srgbClr val="333333"/>
                </a:solidFill>
                <a:latin typeface="arial" panose="020B0604020202020204" pitchFamily="34" charset="0"/>
              </a:rPr>
              <a:t>TextView</a:t>
            </a:r>
            <a:r>
              <a:rPr lang="es-ES" dirty="0">
                <a:solidFill>
                  <a:srgbClr val="333333"/>
                </a:solidFill>
                <a:latin typeface="arial" panose="020B0604020202020204" pitchFamily="34" charset="0"/>
              </a:rPr>
              <a:t> y </a:t>
            </a:r>
            <a:r>
              <a:rPr lang="es-ES" dirty="0" err="1">
                <a:solidFill>
                  <a:srgbClr val="333333"/>
                </a:solidFill>
                <a:latin typeface="arial" panose="020B0604020202020204" pitchFamily="34" charset="0"/>
              </a:rPr>
              <a:t>Button</a:t>
            </a:r>
            <a:r>
              <a:rPr lang="es-ES" dirty="0">
                <a:solidFill>
                  <a:srgbClr val="333333"/>
                </a:solidFill>
                <a:latin typeface="arial" panose="020B0604020202020204" pitchFamily="34" charset="0"/>
              </a:rPr>
              <a:t> pero al objeto de tipo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definimos su ID con el valor "et1". Recordemos que en la ventana "</a:t>
            </a:r>
            <a:r>
              <a:rPr lang="es-ES" dirty="0" err="1">
                <a:solidFill>
                  <a:srgbClr val="333333"/>
                </a:solidFill>
                <a:latin typeface="arial" panose="020B0604020202020204" pitchFamily="34" charset="0"/>
              </a:rPr>
              <a:t>Component</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Tree</a:t>
            </a:r>
            <a:r>
              <a:rPr lang="es-ES" dirty="0">
                <a:solidFill>
                  <a:srgbClr val="333333"/>
                </a:solidFill>
                <a:latin typeface="arial" panose="020B0604020202020204" pitchFamily="34" charset="0"/>
              </a:rPr>
              <a:t>" tenemos la referencia de todos los objetos que contiene nuestra interfaz.</a:t>
            </a:r>
          </a:p>
          <a:p>
            <a:pPr algn="just"/>
            <a:r>
              <a:rPr lang="es-ES" dirty="0">
                <a:solidFill>
                  <a:srgbClr val="333333"/>
                </a:solidFill>
                <a:latin typeface="arial" panose="020B0604020202020204" pitchFamily="34" charset="0"/>
              </a:rPr>
              <a:t>Luego seleccionamos el botón de la interfaz visual e inicializamos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con el nombre del método que se ejecutará al ser presionado, dicho nombre debe ser: "controlar" (recordemos que los nombre de métodos en Java por convención empiezan en minúsculas)</a:t>
            </a:r>
            <a:endParaRPr lang="es-ES" b="0" i="0" dirty="0">
              <a:solidFill>
                <a:srgbClr val="333333"/>
              </a:solidFill>
              <a:effectLst/>
              <a:latin typeface="arial" panose="020B0604020202020204" pitchFamily="34" charset="0"/>
            </a:endParaRPr>
          </a:p>
        </p:txBody>
      </p:sp>
      <p:pic>
        <p:nvPicPr>
          <p:cNvPr id="4" name="Imagen 3"/>
          <p:cNvPicPr>
            <a:picLocks noChangeAspect="1"/>
          </p:cNvPicPr>
          <p:nvPr/>
        </p:nvPicPr>
        <p:blipFill>
          <a:blip r:embed="rId2"/>
          <a:stretch>
            <a:fillRect/>
          </a:stretch>
        </p:blipFill>
        <p:spPr>
          <a:xfrm>
            <a:off x="5290565" y="0"/>
            <a:ext cx="6766965" cy="6858000"/>
          </a:xfrm>
          <a:prstGeom prst="rect">
            <a:avLst/>
          </a:prstGeom>
        </p:spPr>
      </p:pic>
      <p:sp>
        <p:nvSpPr>
          <p:cNvPr id="5" name="Rectángulo 4"/>
          <p:cNvSpPr/>
          <p:nvPr/>
        </p:nvSpPr>
        <p:spPr>
          <a:xfrm>
            <a:off x="7977364" y="70828"/>
            <a:ext cx="1813317" cy="369332"/>
          </a:xfrm>
          <a:prstGeom prst="rect">
            <a:avLst/>
          </a:prstGeom>
        </p:spPr>
        <p:txBody>
          <a:bodyPr wrap="none">
            <a:spAutoFit/>
          </a:bodyPr>
          <a:lstStyle/>
          <a:p>
            <a:pPr algn="just"/>
            <a:r>
              <a:rPr lang="es-ES" b="1" dirty="0">
                <a:solidFill>
                  <a:srgbClr val="333333"/>
                </a:solidFill>
                <a:latin typeface="arial" panose="020B0604020202020204" pitchFamily="34" charset="0"/>
              </a:rPr>
              <a:t>Código fuente:</a:t>
            </a:r>
            <a:endParaRPr lang="es-ES"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689619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28047" y="704200"/>
            <a:ext cx="6096000" cy="1200329"/>
          </a:xfrm>
          <a:prstGeom prst="rect">
            <a:avLst/>
          </a:prstGeom>
        </p:spPr>
        <p:txBody>
          <a:bodyPr>
            <a:spAutoFit/>
          </a:bodyPr>
          <a:lstStyle/>
          <a:p>
            <a:r>
              <a:rPr lang="es-ES" dirty="0">
                <a:solidFill>
                  <a:srgbClr val="333333"/>
                </a:solidFill>
                <a:latin typeface="arial" panose="020B0604020202020204" pitchFamily="34" charset="0"/>
              </a:rPr>
              <a:t>Analicemos el código fuente de la aplicación, lo primero es definir un objeto de la clase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y una variable entera donde almacenaremos el valor aleatorio que generamos y mostramos en un principio:</a:t>
            </a:r>
            <a:endParaRPr lang="es-ES" dirty="0"/>
          </a:p>
        </p:txBody>
      </p:sp>
      <p:pic>
        <p:nvPicPr>
          <p:cNvPr id="3" name="Imagen 2"/>
          <p:cNvPicPr>
            <a:picLocks noChangeAspect="1"/>
          </p:cNvPicPr>
          <p:nvPr/>
        </p:nvPicPr>
        <p:blipFill>
          <a:blip r:embed="rId2"/>
          <a:stretch>
            <a:fillRect/>
          </a:stretch>
        </p:blipFill>
        <p:spPr>
          <a:xfrm>
            <a:off x="0" y="2381835"/>
            <a:ext cx="12192000" cy="3044587"/>
          </a:xfrm>
          <a:prstGeom prst="rect">
            <a:avLst/>
          </a:prstGeom>
        </p:spPr>
      </p:pic>
    </p:spTree>
    <p:extLst>
      <p:ext uri="{BB962C8B-B14F-4D97-AF65-F5344CB8AC3E}">
        <p14:creationId xmlns:p14="http://schemas.microsoft.com/office/powerpoint/2010/main" val="2467000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98376" y="1649524"/>
            <a:ext cx="6096000" cy="923330"/>
          </a:xfrm>
          <a:prstGeom prst="rect">
            <a:avLst/>
          </a:prstGeom>
        </p:spPr>
        <p:txBody>
          <a:bodyPr>
            <a:spAutoFit/>
          </a:bodyPr>
          <a:lstStyle/>
          <a:p>
            <a:r>
              <a:rPr lang="es-ES" dirty="0">
                <a:solidFill>
                  <a:srgbClr val="333333"/>
                </a:solidFill>
                <a:latin typeface="arial" panose="020B0604020202020204" pitchFamily="34" charset="0"/>
              </a:rPr>
              <a:t>En el método </a:t>
            </a:r>
            <a:r>
              <a:rPr lang="es-ES" dirty="0" err="1">
                <a:solidFill>
                  <a:srgbClr val="333333"/>
                </a:solidFill>
                <a:latin typeface="arial" panose="020B0604020202020204" pitchFamily="34" charset="0"/>
              </a:rPr>
              <a:t>onCreate</a:t>
            </a:r>
            <a:r>
              <a:rPr lang="es-ES" dirty="0">
                <a:solidFill>
                  <a:srgbClr val="333333"/>
                </a:solidFill>
                <a:latin typeface="arial" panose="020B0604020202020204" pitchFamily="34" charset="0"/>
              </a:rPr>
              <a:t> que es el primero que se ejecuta al inicializar la aplicación es donde inicializamos la referencia del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0" y="3041025"/>
            <a:ext cx="12192000" cy="2801973"/>
          </a:xfrm>
          <a:prstGeom prst="rect">
            <a:avLst/>
          </a:prstGeom>
        </p:spPr>
      </p:pic>
    </p:spTree>
    <p:extLst>
      <p:ext uri="{BB962C8B-B14F-4D97-AF65-F5344CB8AC3E}">
        <p14:creationId xmlns:p14="http://schemas.microsoft.com/office/powerpoint/2010/main" val="3209419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5271" y="963271"/>
            <a:ext cx="6096000" cy="646331"/>
          </a:xfrm>
          <a:prstGeom prst="rect">
            <a:avLst/>
          </a:prstGeom>
        </p:spPr>
        <p:txBody>
          <a:bodyPr>
            <a:spAutoFit/>
          </a:bodyPr>
          <a:lstStyle/>
          <a:p>
            <a:r>
              <a:rPr lang="es-ES" dirty="0">
                <a:solidFill>
                  <a:srgbClr val="333333"/>
                </a:solidFill>
                <a:latin typeface="arial" panose="020B0604020202020204" pitchFamily="34" charset="0"/>
              </a:rPr>
              <a:t>Generamos un valor aleatorio comprendido entre 0 y 100000 y lo almacenamos en la variable </a:t>
            </a:r>
            <a:r>
              <a:rPr lang="es-ES" dirty="0" err="1">
                <a:solidFill>
                  <a:srgbClr val="333333"/>
                </a:solidFill>
                <a:latin typeface="arial" panose="020B0604020202020204" pitchFamily="34" charset="0"/>
              </a:rPr>
              <a:t>num</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0" y="2476248"/>
            <a:ext cx="12192000" cy="2801973"/>
          </a:xfrm>
          <a:prstGeom prst="rect">
            <a:avLst/>
          </a:prstGeom>
        </p:spPr>
      </p:pic>
    </p:spTree>
    <p:extLst>
      <p:ext uri="{BB962C8B-B14F-4D97-AF65-F5344CB8AC3E}">
        <p14:creationId xmlns:p14="http://schemas.microsoft.com/office/powerpoint/2010/main" val="1710629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62518" y="981200"/>
            <a:ext cx="6096000" cy="646331"/>
          </a:xfrm>
          <a:prstGeom prst="rect">
            <a:avLst/>
          </a:prstGeom>
        </p:spPr>
        <p:txBody>
          <a:bodyPr>
            <a:spAutoFit/>
          </a:bodyPr>
          <a:lstStyle/>
          <a:p>
            <a:r>
              <a:rPr lang="es-ES" dirty="0">
                <a:solidFill>
                  <a:srgbClr val="333333"/>
                </a:solidFill>
                <a:latin typeface="arial" panose="020B0604020202020204" pitchFamily="34" charset="0"/>
              </a:rPr>
              <a:t>Convertimos el valor entero a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ya que la clase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 siempre hay que pasarte un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para mostrar:</a:t>
            </a:r>
            <a:endParaRPr lang="es-ES" dirty="0"/>
          </a:p>
        </p:txBody>
      </p:sp>
      <p:pic>
        <p:nvPicPr>
          <p:cNvPr id="3" name="Imagen 2"/>
          <p:cNvPicPr>
            <a:picLocks noChangeAspect="1"/>
          </p:cNvPicPr>
          <p:nvPr/>
        </p:nvPicPr>
        <p:blipFill>
          <a:blip r:embed="rId2"/>
          <a:stretch>
            <a:fillRect/>
          </a:stretch>
        </p:blipFill>
        <p:spPr>
          <a:xfrm>
            <a:off x="0" y="2440390"/>
            <a:ext cx="12192000" cy="2801973"/>
          </a:xfrm>
          <a:prstGeom prst="rect">
            <a:avLst/>
          </a:prstGeom>
        </p:spPr>
      </p:pic>
    </p:spTree>
    <p:extLst>
      <p:ext uri="{BB962C8B-B14F-4D97-AF65-F5344CB8AC3E}">
        <p14:creationId xmlns:p14="http://schemas.microsoft.com/office/powerpoint/2010/main" val="3512746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81836" y="416023"/>
            <a:ext cx="6096000" cy="3139321"/>
          </a:xfrm>
          <a:prstGeom prst="rect">
            <a:avLst/>
          </a:prstGeom>
        </p:spPr>
        <p:txBody>
          <a:bodyPr>
            <a:spAutoFit/>
          </a:bodyPr>
          <a:lstStyle/>
          <a:p>
            <a:pPr algn="just"/>
            <a:r>
              <a:rPr lang="es-ES" dirty="0">
                <a:solidFill>
                  <a:srgbClr val="333333"/>
                </a:solidFill>
                <a:latin typeface="arial" panose="020B0604020202020204" pitchFamily="34" charset="0"/>
              </a:rPr>
              <a:t>Veamos ahora lo nuevo que es la clase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 tenemos que crear un objeto de la clase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 para ello definimos una variable que la llamamos </a:t>
            </a:r>
            <a:r>
              <a:rPr lang="es-ES" dirty="0" err="1">
                <a:solidFill>
                  <a:srgbClr val="333333"/>
                </a:solidFill>
                <a:latin typeface="arial" panose="020B0604020202020204" pitchFamily="34" charset="0"/>
              </a:rPr>
              <a:t>notificacion</a:t>
            </a:r>
            <a:r>
              <a:rPr lang="es-ES" dirty="0">
                <a:solidFill>
                  <a:srgbClr val="333333"/>
                </a:solidFill>
                <a:latin typeface="arial" panose="020B0604020202020204" pitchFamily="34" charset="0"/>
              </a:rPr>
              <a:t> y mediante el método estático </a:t>
            </a:r>
            <a:r>
              <a:rPr lang="es-ES" dirty="0" err="1">
                <a:solidFill>
                  <a:srgbClr val="333333"/>
                </a:solidFill>
                <a:latin typeface="arial" panose="020B0604020202020204" pitchFamily="34" charset="0"/>
              </a:rPr>
              <a:t>makeText</a:t>
            </a:r>
            <a:r>
              <a:rPr lang="es-ES" dirty="0">
                <a:solidFill>
                  <a:srgbClr val="333333"/>
                </a:solidFill>
                <a:latin typeface="arial" panose="020B0604020202020204" pitchFamily="34" charset="0"/>
              </a:rPr>
              <a:t> de la clase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 creamos el objeto.</a:t>
            </a:r>
          </a:p>
          <a:p>
            <a:pPr algn="just"/>
            <a:r>
              <a:rPr lang="es-ES" dirty="0">
                <a:solidFill>
                  <a:srgbClr val="333333"/>
                </a:solidFill>
                <a:latin typeface="arial" panose="020B0604020202020204" pitchFamily="34" charset="0"/>
              </a:rPr>
              <a:t>El método </a:t>
            </a:r>
            <a:r>
              <a:rPr lang="es-ES" dirty="0" err="1">
                <a:solidFill>
                  <a:srgbClr val="333333"/>
                </a:solidFill>
                <a:latin typeface="arial" panose="020B0604020202020204" pitchFamily="34" charset="0"/>
              </a:rPr>
              <a:t>makeText</a:t>
            </a:r>
            <a:r>
              <a:rPr lang="es-ES" dirty="0">
                <a:solidFill>
                  <a:srgbClr val="333333"/>
                </a:solidFill>
                <a:latin typeface="arial" panose="020B0604020202020204" pitchFamily="34" charset="0"/>
              </a:rPr>
              <a:t> tiene tres parámetros: el primero hace referencia a la ventana o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donde aparece (</a:t>
            </a:r>
            <a:r>
              <a:rPr lang="es-ES" dirty="0" err="1">
                <a:solidFill>
                  <a:srgbClr val="333333"/>
                </a:solidFill>
                <a:latin typeface="arial" panose="020B0604020202020204" pitchFamily="34" charset="0"/>
              </a:rPr>
              <a:t>this</a:t>
            </a:r>
            <a:r>
              <a:rPr lang="es-ES" dirty="0">
                <a:solidFill>
                  <a:srgbClr val="333333"/>
                </a:solidFill>
                <a:latin typeface="arial" panose="020B0604020202020204" pitchFamily="34" charset="0"/>
              </a:rPr>
              <a:t>), el segundo el la variable de tipo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que se mostrará en pantalla y por último es una constante que indica que la notificación se mostrará por un tiempo largo o corto:</a:t>
            </a:r>
            <a:endParaRPr lang="es-ES" b="0"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0" y="3704413"/>
            <a:ext cx="12192000" cy="2801973"/>
          </a:xfrm>
          <a:prstGeom prst="rect">
            <a:avLst/>
          </a:prstGeom>
        </p:spPr>
      </p:pic>
    </p:spTree>
    <p:extLst>
      <p:ext uri="{BB962C8B-B14F-4D97-AF65-F5344CB8AC3E}">
        <p14:creationId xmlns:p14="http://schemas.microsoft.com/office/powerpoint/2010/main" val="3116028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71483" y="448252"/>
            <a:ext cx="6096000" cy="923330"/>
          </a:xfrm>
          <a:prstGeom prst="rect">
            <a:avLst/>
          </a:prstGeom>
        </p:spPr>
        <p:txBody>
          <a:bodyPr>
            <a:spAutoFit/>
          </a:bodyPr>
          <a:lstStyle/>
          <a:p>
            <a:r>
              <a:rPr lang="es-ES" dirty="0">
                <a:solidFill>
                  <a:srgbClr val="333333"/>
                </a:solidFill>
                <a:latin typeface="arial" panose="020B0604020202020204" pitchFamily="34" charset="0"/>
              </a:rPr>
              <a:t>Finalmente cuando queremos que se muestre la notificación en pantalla procedemos a llamar al método show de la clase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0" y="1929402"/>
            <a:ext cx="12192000" cy="2801973"/>
          </a:xfrm>
          <a:prstGeom prst="rect">
            <a:avLst/>
          </a:prstGeom>
        </p:spPr>
      </p:pic>
    </p:spTree>
    <p:extLst>
      <p:ext uri="{BB962C8B-B14F-4D97-AF65-F5344CB8AC3E}">
        <p14:creationId xmlns:p14="http://schemas.microsoft.com/office/powerpoint/2010/main" val="3301717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08211" y="1801923"/>
            <a:ext cx="4177553" cy="1200329"/>
          </a:xfrm>
          <a:prstGeom prst="rect">
            <a:avLst/>
          </a:prstGeom>
        </p:spPr>
        <p:txBody>
          <a:bodyPr wrap="square">
            <a:spAutoFit/>
          </a:bodyPr>
          <a:lstStyle/>
          <a:p>
            <a:r>
              <a:rPr lang="es-ES" dirty="0">
                <a:solidFill>
                  <a:srgbClr val="333333"/>
                </a:solidFill>
                <a:latin typeface="arial" panose="020B0604020202020204" pitchFamily="34" charset="0"/>
              </a:rPr>
              <a:t>Esto hace que inmediatamente arranquemos la aplicación se mostrará la notificación con el número que deberá memorizar el usuario:</a:t>
            </a:r>
            <a:endParaRPr lang="es-ES" dirty="0"/>
          </a:p>
        </p:txBody>
      </p:sp>
      <p:pic>
        <p:nvPicPr>
          <p:cNvPr id="8194" name="Picture 2" descr="Clase To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776" y="156883"/>
            <a:ext cx="3400425" cy="620077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821268" y="4536157"/>
            <a:ext cx="3191435" cy="1477328"/>
          </a:xfrm>
          <a:prstGeom prst="rect">
            <a:avLst/>
          </a:prstGeom>
        </p:spPr>
        <p:txBody>
          <a:bodyPr wrap="square">
            <a:spAutoFit/>
          </a:bodyPr>
          <a:lstStyle/>
          <a:p>
            <a:r>
              <a:rPr lang="es-ES" dirty="0">
                <a:solidFill>
                  <a:srgbClr val="333333"/>
                </a:solidFill>
                <a:latin typeface="arial" panose="020B0604020202020204" pitchFamily="34" charset="0"/>
              </a:rPr>
              <a:t>Luego de unos segundos desaparece la notificación de pantalla (es decir en nuestro programa desaparece de pantalla el número aleatorio)</a:t>
            </a:r>
            <a:endParaRPr lang="es-ES" dirty="0"/>
          </a:p>
        </p:txBody>
      </p:sp>
    </p:spTree>
    <p:extLst>
      <p:ext uri="{BB962C8B-B14F-4D97-AF65-F5344CB8AC3E}">
        <p14:creationId xmlns:p14="http://schemas.microsoft.com/office/powerpoint/2010/main" val="3344487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56965" y="582723"/>
            <a:ext cx="6096000" cy="923330"/>
          </a:xfrm>
          <a:prstGeom prst="rect">
            <a:avLst/>
          </a:prstGeom>
        </p:spPr>
        <p:txBody>
          <a:bodyPr>
            <a:spAutoFit/>
          </a:bodyPr>
          <a:lstStyle/>
          <a:p>
            <a:r>
              <a:rPr lang="es-ES" dirty="0">
                <a:solidFill>
                  <a:srgbClr val="333333"/>
                </a:solidFill>
                <a:latin typeface="arial" panose="020B0604020202020204" pitchFamily="34" charset="0"/>
              </a:rPr>
              <a:t>Cuando el operador termina de cargar el número y procede a ejecutar el botón "controlar" se ejecuta el código que dispusimos en el método "controlar":</a:t>
            </a:r>
            <a:endParaRPr lang="es-ES" dirty="0"/>
          </a:p>
        </p:txBody>
      </p:sp>
      <p:pic>
        <p:nvPicPr>
          <p:cNvPr id="3" name="Imagen 2"/>
          <p:cNvPicPr>
            <a:picLocks noChangeAspect="1"/>
          </p:cNvPicPr>
          <p:nvPr/>
        </p:nvPicPr>
        <p:blipFill>
          <a:blip r:embed="rId2"/>
          <a:stretch>
            <a:fillRect/>
          </a:stretch>
        </p:blipFill>
        <p:spPr>
          <a:xfrm>
            <a:off x="0" y="2063177"/>
            <a:ext cx="12192000" cy="4560445"/>
          </a:xfrm>
          <a:prstGeom prst="rect">
            <a:avLst/>
          </a:prstGeom>
        </p:spPr>
      </p:pic>
    </p:spTree>
    <p:extLst>
      <p:ext uri="{BB962C8B-B14F-4D97-AF65-F5344CB8AC3E}">
        <p14:creationId xmlns:p14="http://schemas.microsoft.com/office/powerpoint/2010/main" val="237967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62518" y="568823"/>
            <a:ext cx="6096000" cy="646331"/>
          </a:xfrm>
          <a:prstGeom prst="rect">
            <a:avLst/>
          </a:prstGeom>
        </p:spPr>
        <p:txBody>
          <a:bodyPr>
            <a:spAutoFit/>
          </a:bodyPr>
          <a:lstStyle/>
          <a:p>
            <a:r>
              <a:rPr lang="es-ES" dirty="0">
                <a:solidFill>
                  <a:srgbClr val="333333"/>
                </a:solidFill>
                <a:latin typeface="arial" panose="020B0604020202020204" pitchFamily="34" charset="0"/>
              </a:rPr>
              <a:t>En este método extraemos del control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el número que ingreso el usuario:</a:t>
            </a:r>
            <a:endParaRPr lang="es-ES" dirty="0"/>
          </a:p>
        </p:txBody>
      </p:sp>
      <p:pic>
        <p:nvPicPr>
          <p:cNvPr id="3" name="Imagen 2"/>
          <p:cNvPicPr>
            <a:picLocks noChangeAspect="1"/>
          </p:cNvPicPr>
          <p:nvPr/>
        </p:nvPicPr>
        <p:blipFill>
          <a:blip r:embed="rId2"/>
          <a:stretch>
            <a:fillRect/>
          </a:stretch>
        </p:blipFill>
        <p:spPr>
          <a:xfrm>
            <a:off x="0" y="1443865"/>
            <a:ext cx="12192000" cy="2105611"/>
          </a:xfrm>
          <a:prstGeom prst="rect">
            <a:avLst/>
          </a:prstGeom>
        </p:spPr>
      </p:pic>
      <p:sp>
        <p:nvSpPr>
          <p:cNvPr id="4" name="Rectángulo 3"/>
          <p:cNvSpPr/>
          <p:nvPr/>
        </p:nvSpPr>
        <p:spPr>
          <a:xfrm>
            <a:off x="2662518" y="3778187"/>
            <a:ext cx="2723823" cy="369332"/>
          </a:xfrm>
          <a:prstGeom prst="rect">
            <a:avLst/>
          </a:prstGeom>
        </p:spPr>
        <p:txBody>
          <a:bodyPr wrap="none">
            <a:spAutoFit/>
          </a:bodyPr>
          <a:lstStyle/>
          <a:p>
            <a:r>
              <a:rPr lang="es-ES" dirty="0">
                <a:solidFill>
                  <a:srgbClr val="333333"/>
                </a:solidFill>
                <a:latin typeface="arial" panose="020B0604020202020204" pitchFamily="34" charset="0"/>
              </a:rPr>
              <a:t>Lo convertimos a entero:</a:t>
            </a:r>
            <a:endParaRPr lang="es-ES" dirty="0"/>
          </a:p>
        </p:txBody>
      </p:sp>
      <p:pic>
        <p:nvPicPr>
          <p:cNvPr id="5" name="Imagen 4"/>
          <p:cNvPicPr>
            <a:picLocks noChangeAspect="1"/>
          </p:cNvPicPr>
          <p:nvPr/>
        </p:nvPicPr>
        <p:blipFill>
          <a:blip r:embed="rId3"/>
          <a:stretch>
            <a:fillRect/>
          </a:stretch>
        </p:blipFill>
        <p:spPr>
          <a:xfrm>
            <a:off x="0" y="4371311"/>
            <a:ext cx="12192000" cy="2105611"/>
          </a:xfrm>
          <a:prstGeom prst="rect">
            <a:avLst/>
          </a:prstGeom>
        </p:spPr>
      </p:pic>
    </p:spTree>
    <p:extLst>
      <p:ext uri="{BB962C8B-B14F-4D97-AF65-F5344CB8AC3E}">
        <p14:creationId xmlns:p14="http://schemas.microsoft.com/office/powerpoint/2010/main" val="164885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22730" y="302602"/>
            <a:ext cx="4285129" cy="3139321"/>
          </a:xfrm>
          <a:prstGeom prst="rect">
            <a:avLst/>
          </a:prstGeom>
        </p:spPr>
        <p:txBody>
          <a:bodyPr wrap="square">
            <a:spAutoFit/>
          </a:bodyPr>
          <a:lstStyle/>
          <a:p>
            <a:pPr algn="just"/>
            <a:r>
              <a:rPr lang="es-ES" b="1" dirty="0" smtClean="0">
                <a:solidFill>
                  <a:srgbClr val="333333"/>
                </a:solidFill>
                <a:latin typeface="arial" panose="020B0604020202020204" pitchFamily="34" charset="0"/>
              </a:rPr>
              <a:t>Supuesto práctico</a:t>
            </a:r>
            <a:r>
              <a:rPr lang="es-ES" b="1"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Disponer un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con los nombres de </a:t>
            </a:r>
            <a:r>
              <a:rPr lang="es-ES" b="0" i="0" dirty="0" err="1" smtClean="0">
                <a:solidFill>
                  <a:srgbClr val="333333"/>
                </a:solidFill>
                <a:effectLst/>
                <a:latin typeface="arial" panose="020B0604020202020204" pitchFamily="34" charset="0"/>
              </a:rPr>
              <a:t>paises</a:t>
            </a:r>
            <a:r>
              <a:rPr lang="es-ES" b="0" i="0" dirty="0" smtClean="0">
                <a:solidFill>
                  <a:srgbClr val="333333"/>
                </a:solidFill>
                <a:effectLst/>
                <a:latin typeface="arial" panose="020B0604020202020204" pitchFamily="34" charset="0"/>
              </a:rPr>
              <a:t> de </a:t>
            </a:r>
            <a:r>
              <a:rPr lang="es-ES" b="0" i="0" dirty="0" err="1" smtClean="0">
                <a:solidFill>
                  <a:srgbClr val="333333"/>
                </a:solidFill>
                <a:effectLst/>
                <a:latin typeface="arial" panose="020B0604020202020204" pitchFamily="34" charset="0"/>
              </a:rPr>
              <a:t>sudamérica</a:t>
            </a:r>
            <a:r>
              <a:rPr lang="es-ES" b="0" i="0" dirty="0" smtClean="0">
                <a:solidFill>
                  <a:srgbClr val="333333"/>
                </a:solidFill>
                <a:effectLst/>
                <a:latin typeface="arial" panose="020B0604020202020204" pitchFamily="34" charset="0"/>
              </a:rPr>
              <a:t>. Cuando se seleccione un país mostrar en un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la cantidad de habitantes del país seleccionado.</a:t>
            </a:r>
          </a:p>
          <a:p>
            <a:pPr algn="just"/>
            <a:r>
              <a:rPr lang="es-ES" b="0" i="0" dirty="0" smtClean="0">
                <a:solidFill>
                  <a:srgbClr val="333333"/>
                </a:solidFill>
                <a:effectLst/>
                <a:latin typeface="arial" panose="020B0604020202020204" pitchFamily="34" charset="0"/>
              </a:rPr>
              <a:t>La interfaz visual a implementar es la siguiente (primero disponemos un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en la parte superior (cuyo id lo definimos con el valor tv1) y un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(y definimos su id con el valor list1)):</a:t>
            </a:r>
            <a:endParaRPr lang="es-ES" b="0" i="0" dirty="0">
              <a:solidFill>
                <a:srgbClr val="333333"/>
              </a:solidFill>
              <a:effectLst/>
              <a:latin typeface="arial" panose="020B0604020202020204" pitchFamily="34" charset="0"/>
            </a:endParaRPr>
          </a:p>
        </p:txBody>
      </p:sp>
      <p:pic>
        <p:nvPicPr>
          <p:cNvPr id="1026" name="Picture 2" descr="control list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834" y="410179"/>
            <a:ext cx="6998260" cy="584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368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758469"/>
            <a:ext cx="12192000" cy="2670531"/>
          </a:xfrm>
          <a:prstGeom prst="rect">
            <a:avLst/>
          </a:prstGeom>
        </p:spPr>
      </p:pic>
      <p:sp>
        <p:nvSpPr>
          <p:cNvPr id="4" name="Rectángulo 3"/>
          <p:cNvSpPr/>
          <p:nvPr/>
        </p:nvSpPr>
        <p:spPr>
          <a:xfrm>
            <a:off x="1084729" y="3063578"/>
            <a:ext cx="9574306" cy="369332"/>
          </a:xfrm>
          <a:prstGeom prst="rect">
            <a:avLst/>
          </a:prstGeom>
        </p:spPr>
        <p:txBody>
          <a:bodyPr wrap="square">
            <a:spAutoFit/>
          </a:bodyPr>
          <a:lstStyle/>
          <a:p>
            <a:r>
              <a:rPr lang="es-ES" dirty="0">
                <a:solidFill>
                  <a:srgbClr val="333333"/>
                </a:solidFill>
                <a:latin typeface="arial" panose="020B0604020202020204" pitchFamily="34" charset="0"/>
              </a:rPr>
              <a:t>Por el falso mediante otra notificación mostramos que no ingresó correctamente el número:</a:t>
            </a:r>
            <a:endParaRPr lang="es-ES" dirty="0"/>
          </a:p>
        </p:txBody>
      </p:sp>
      <p:pic>
        <p:nvPicPr>
          <p:cNvPr id="5" name="Imagen 4"/>
          <p:cNvPicPr>
            <a:picLocks noChangeAspect="1"/>
          </p:cNvPicPr>
          <p:nvPr/>
        </p:nvPicPr>
        <p:blipFill>
          <a:blip r:embed="rId3"/>
          <a:stretch>
            <a:fillRect/>
          </a:stretch>
        </p:blipFill>
        <p:spPr>
          <a:xfrm>
            <a:off x="80682" y="3465238"/>
            <a:ext cx="12192000" cy="2670531"/>
          </a:xfrm>
          <a:prstGeom prst="rect">
            <a:avLst/>
          </a:prstGeom>
        </p:spPr>
      </p:pic>
      <p:sp>
        <p:nvSpPr>
          <p:cNvPr id="6" name="Rectángulo 5"/>
          <p:cNvSpPr/>
          <p:nvPr/>
        </p:nvSpPr>
        <p:spPr>
          <a:xfrm>
            <a:off x="4751293" y="5844931"/>
            <a:ext cx="6096000" cy="646331"/>
          </a:xfrm>
          <a:prstGeom prst="rect">
            <a:avLst/>
          </a:prstGeom>
        </p:spPr>
        <p:txBody>
          <a:bodyPr>
            <a:spAutoFit/>
          </a:bodyPr>
          <a:lstStyle/>
          <a:p>
            <a:r>
              <a:rPr lang="es-ES" dirty="0">
                <a:solidFill>
                  <a:srgbClr val="333333"/>
                </a:solidFill>
                <a:latin typeface="arial" panose="020B0604020202020204" pitchFamily="34" charset="0"/>
              </a:rPr>
              <a:t>Si queremos que aparezca de nuevo un número aleatorio debemos cerrar el programa y volverlo a ejecutar.</a:t>
            </a:r>
            <a:endParaRPr lang="es-ES" dirty="0"/>
          </a:p>
        </p:txBody>
      </p:sp>
      <p:sp>
        <p:nvSpPr>
          <p:cNvPr id="7" name="Rectángulo 6"/>
          <p:cNvSpPr/>
          <p:nvPr/>
        </p:nvSpPr>
        <p:spPr>
          <a:xfrm>
            <a:off x="923366" y="265983"/>
            <a:ext cx="11268634" cy="646331"/>
          </a:xfrm>
          <a:prstGeom prst="rect">
            <a:avLst/>
          </a:prstGeom>
        </p:spPr>
        <p:txBody>
          <a:bodyPr wrap="square">
            <a:spAutoFit/>
          </a:bodyPr>
          <a:lstStyle/>
          <a:p>
            <a:r>
              <a:rPr lang="es-ES" dirty="0">
                <a:solidFill>
                  <a:srgbClr val="333333"/>
                </a:solidFill>
                <a:latin typeface="arial" panose="020B0604020202020204" pitchFamily="34" charset="0"/>
              </a:rPr>
              <a:t>Y mediante un </a:t>
            </a:r>
            <a:r>
              <a:rPr lang="es-ES" dirty="0" err="1">
                <a:solidFill>
                  <a:srgbClr val="333333"/>
                </a:solidFill>
                <a:latin typeface="arial" panose="020B0604020202020204" pitchFamily="34" charset="0"/>
              </a:rPr>
              <a:t>if</a:t>
            </a:r>
            <a:r>
              <a:rPr lang="es-ES" dirty="0">
                <a:solidFill>
                  <a:srgbClr val="333333"/>
                </a:solidFill>
                <a:latin typeface="arial" panose="020B0604020202020204" pitchFamily="34" charset="0"/>
              </a:rPr>
              <a:t> verificamos si coincide con el número aleatorio ingresado por el operador, si coincide inmediatamente creamos una nueva notificación y procedemos a mostrar que acertó:</a:t>
            </a:r>
            <a:endParaRPr lang="es-ES" dirty="0"/>
          </a:p>
        </p:txBody>
      </p:sp>
    </p:spTree>
    <p:extLst>
      <p:ext uri="{BB962C8B-B14F-4D97-AF65-F5344CB8AC3E}">
        <p14:creationId xmlns:p14="http://schemas.microsoft.com/office/powerpoint/2010/main" val="214769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39416" y="411487"/>
            <a:ext cx="1962910" cy="369332"/>
          </a:xfrm>
          <a:prstGeom prst="rect">
            <a:avLst/>
          </a:prstGeom>
        </p:spPr>
        <p:txBody>
          <a:bodyPr wrap="none">
            <a:spAutoFit/>
          </a:bodyPr>
          <a:lstStyle/>
          <a:p>
            <a:r>
              <a:rPr lang="es-ES" b="1" dirty="0">
                <a:solidFill>
                  <a:srgbClr val="333333"/>
                </a:solidFill>
                <a:latin typeface="Arial" panose="020B0604020202020204" pitchFamily="34" charset="0"/>
              </a:rPr>
              <a:t>Control </a:t>
            </a:r>
            <a:r>
              <a:rPr lang="es-ES" b="1" dirty="0" err="1">
                <a:solidFill>
                  <a:srgbClr val="333333"/>
                </a:solidFill>
                <a:latin typeface="Arial" panose="020B0604020202020204" pitchFamily="34" charset="0"/>
              </a:rPr>
              <a:t>EditText</a:t>
            </a:r>
            <a:endParaRPr lang="es-ES" b="1" i="0" dirty="0">
              <a:solidFill>
                <a:srgbClr val="333333"/>
              </a:solidFill>
              <a:effectLst/>
              <a:latin typeface="Arial" panose="020B0604020202020204" pitchFamily="34" charset="0"/>
            </a:endParaRPr>
          </a:p>
        </p:txBody>
      </p:sp>
      <p:sp>
        <p:nvSpPr>
          <p:cNvPr id="3" name="Rectángulo 2"/>
          <p:cNvSpPr/>
          <p:nvPr/>
        </p:nvSpPr>
        <p:spPr>
          <a:xfrm>
            <a:off x="385483" y="1180236"/>
            <a:ext cx="6096000" cy="1754326"/>
          </a:xfrm>
          <a:prstGeom prst="rect">
            <a:avLst/>
          </a:prstGeom>
        </p:spPr>
        <p:txBody>
          <a:bodyPr>
            <a:spAutoFit/>
          </a:bodyPr>
          <a:lstStyle/>
          <a:p>
            <a:pPr algn="just"/>
            <a:r>
              <a:rPr lang="es-ES" dirty="0">
                <a:solidFill>
                  <a:srgbClr val="333333"/>
                </a:solidFill>
                <a:latin typeface="arial" panose="020B0604020202020204" pitchFamily="34" charset="0"/>
              </a:rPr>
              <a:t>Desde el primer problema hemos estado utilizando el control que permite en Android ingresar valores por teclado. La clase que administra la entrada de caracteres por teclado es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p>
          <a:p>
            <a:pPr algn="just"/>
            <a:r>
              <a:rPr lang="es-ES" dirty="0">
                <a:solidFill>
                  <a:srgbClr val="333333"/>
                </a:solidFill>
                <a:latin typeface="arial" panose="020B0604020202020204" pitchFamily="34" charset="0"/>
              </a:rPr>
              <a:t>Pero en la </a:t>
            </a:r>
            <a:r>
              <a:rPr lang="es-ES" dirty="0" err="1">
                <a:solidFill>
                  <a:srgbClr val="333333"/>
                </a:solidFill>
                <a:latin typeface="arial" panose="020B0604020202020204" pitchFamily="34" charset="0"/>
              </a:rPr>
              <a:t>palette</a:t>
            </a:r>
            <a:r>
              <a:rPr lang="es-ES" dirty="0">
                <a:solidFill>
                  <a:srgbClr val="333333"/>
                </a:solidFill>
                <a:latin typeface="arial" panose="020B0604020202020204" pitchFamily="34" charset="0"/>
              </a:rPr>
              <a:t> de componentes vemos que hay muchos tipos de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endParaRPr lang="es-ES" b="0" i="0" dirty="0">
              <a:solidFill>
                <a:srgbClr val="333333"/>
              </a:solidFill>
              <a:effectLst/>
              <a:latin typeface="arial" panose="020B0604020202020204" pitchFamily="34" charset="0"/>
            </a:endParaRPr>
          </a:p>
        </p:txBody>
      </p:sp>
      <p:pic>
        <p:nvPicPr>
          <p:cNvPr id="1026" name="Picture 2" descr="Clase Edit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216" y="1326775"/>
            <a:ext cx="3844919" cy="483244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59977" y="4244436"/>
            <a:ext cx="6096000" cy="2031325"/>
          </a:xfrm>
          <a:prstGeom prst="rect">
            <a:avLst/>
          </a:prstGeom>
        </p:spPr>
        <p:txBody>
          <a:bodyPr>
            <a:spAutoFit/>
          </a:bodyPr>
          <a:lstStyle/>
          <a:p>
            <a:pPr algn="just"/>
            <a:r>
              <a:rPr lang="es-ES" dirty="0">
                <a:solidFill>
                  <a:srgbClr val="333333"/>
                </a:solidFill>
                <a:latin typeface="arial" panose="020B0604020202020204" pitchFamily="34" charset="0"/>
              </a:rPr>
              <a:t>Como podemos ver en la pestaña "Text </a:t>
            </a:r>
            <a:r>
              <a:rPr lang="es-ES" dirty="0" err="1">
                <a:solidFill>
                  <a:srgbClr val="333333"/>
                </a:solidFill>
                <a:latin typeface="arial" panose="020B0604020202020204" pitchFamily="34" charset="0"/>
              </a:rPr>
              <a:t>Fields</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se encuentran todos los tipos de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que nos ofrece Android para utilizar en nuestras aplicaciones: </a:t>
            </a:r>
            <a:r>
              <a:rPr lang="es-ES" dirty="0" err="1">
                <a:solidFill>
                  <a:srgbClr val="333333"/>
                </a:solidFill>
                <a:latin typeface="arial" panose="020B0604020202020204" pitchFamily="34" charset="0"/>
              </a:rPr>
              <a:t>Password</a:t>
            </a:r>
            <a:r>
              <a:rPr lang="es-ES" dirty="0">
                <a:solidFill>
                  <a:srgbClr val="333333"/>
                </a:solidFill>
                <a:latin typeface="arial" panose="020B0604020202020204" pitchFamily="34" charset="0"/>
              </a:rPr>
              <a:t>, E-mail, </a:t>
            </a:r>
            <a:r>
              <a:rPr lang="es-ES" dirty="0" err="1">
                <a:solidFill>
                  <a:srgbClr val="333333"/>
                </a:solidFill>
                <a:latin typeface="arial" panose="020B0604020202020204" pitchFamily="34" charset="0"/>
              </a:rPr>
              <a:t>Number</a:t>
            </a:r>
            <a:r>
              <a:rPr lang="es-ES" dirty="0">
                <a:solidFill>
                  <a:srgbClr val="333333"/>
                </a:solidFill>
                <a:latin typeface="arial" panose="020B0604020202020204" pitchFamily="34" charset="0"/>
              </a:rPr>
              <a:t>, etc.</a:t>
            </a:r>
          </a:p>
          <a:p>
            <a:pPr algn="just"/>
            <a:r>
              <a:rPr lang="es-ES" dirty="0">
                <a:solidFill>
                  <a:srgbClr val="333333"/>
                </a:solidFill>
                <a:latin typeface="arial" panose="020B0604020202020204" pitchFamily="34" charset="0"/>
              </a:rPr>
              <a:t>Dependiendo del tipo de entrada de datos que necesitemos utilizaremos un tipo específico de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p>
          <a:p>
            <a:pPr algn="just"/>
            <a:r>
              <a:rPr lang="es-ES" dirty="0">
                <a:solidFill>
                  <a:srgbClr val="333333"/>
                </a:solidFill>
                <a:latin typeface="arial" panose="020B0604020202020204" pitchFamily="34" charset="0"/>
              </a:rPr>
              <a:t>Crear un proyecto llamado Proyecto009.</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559473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5835" y="222827"/>
            <a:ext cx="6096000" cy="2862322"/>
          </a:xfrm>
          <a:prstGeom prst="rect">
            <a:avLst/>
          </a:prstGeom>
        </p:spPr>
        <p:txBody>
          <a:bodyPr>
            <a:spAutoFit/>
          </a:bodyPr>
          <a:lstStyle/>
          <a:p>
            <a:pPr algn="just"/>
            <a:r>
              <a:rPr lang="es-ES" b="1" dirty="0">
                <a:solidFill>
                  <a:srgbClr val="333333"/>
                </a:solidFill>
                <a:latin typeface="arial" panose="020B0604020202020204" pitchFamily="34" charset="0"/>
              </a:rPr>
              <a:t>Problema</a:t>
            </a:r>
          </a:p>
          <a:p>
            <a:pPr algn="just"/>
            <a:r>
              <a:rPr lang="es-ES" dirty="0">
                <a:solidFill>
                  <a:srgbClr val="333333"/>
                </a:solidFill>
                <a:latin typeface="arial" panose="020B0604020202020204" pitchFamily="34" charset="0"/>
              </a:rPr>
              <a:t>Confeccionar una aplicación para </a:t>
            </a:r>
            <a:r>
              <a:rPr lang="es-ES" dirty="0" err="1">
                <a:solidFill>
                  <a:srgbClr val="333333"/>
                </a:solidFill>
                <a:latin typeface="arial" panose="020B0604020202020204" pitchFamily="34" charset="0"/>
              </a:rPr>
              <a:t>android</a:t>
            </a:r>
            <a:r>
              <a:rPr lang="es-ES" dirty="0">
                <a:solidFill>
                  <a:srgbClr val="333333"/>
                </a:solidFill>
                <a:latin typeface="arial" panose="020B0604020202020204" pitchFamily="34" charset="0"/>
              </a:rPr>
              <a:t> que permita ingresar el nombre de usuario y su clave en dos controles de tipo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a:t>
            </a:r>
          </a:p>
          <a:p>
            <a:pPr algn="just"/>
            <a:r>
              <a:rPr lang="es-ES" dirty="0">
                <a:solidFill>
                  <a:srgbClr val="333333"/>
                </a:solidFill>
                <a:latin typeface="arial" panose="020B0604020202020204" pitchFamily="34" charset="0"/>
              </a:rPr>
              <a:t>Verificar al presionar un botón si se ingresó algún texto en la clave. Si no se ingresó texto informar mediante una notificación dicha situación.</a:t>
            </a:r>
          </a:p>
          <a:p>
            <a:pPr algn="just"/>
            <a:r>
              <a:rPr lang="es-ES" dirty="0">
                <a:solidFill>
                  <a:srgbClr val="333333"/>
                </a:solidFill>
                <a:latin typeface="arial" panose="020B0604020202020204" pitchFamily="34" charset="0"/>
              </a:rPr>
              <a:t>Utilizar el método </a:t>
            </a:r>
            <a:r>
              <a:rPr lang="es-ES" dirty="0" err="1">
                <a:solidFill>
                  <a:srgbClr val="333333"/>
                </a:solidFill>
                <a:latin typeface="arial" panose="020B0604020202020204" pitchFamily="34" charset="0"/>
              </a:rPr>
              <a:t>length</a:t>
            </a:r>
            <a:r>
              <a:rPr lang="es-ES" dirty="0">
                <a:solidFill>
                  <a:srgbClr val="333333"/>
                </a:solidFill>
                <a:latin typeface="arial" panose="020B0604020202020204" pitchFamily="34" charset="0"/>
              </a:rPr>
              <a:t>() de la clase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para ver cuantos caracteres se ingresaron.</a:t>
            </a:r>
          </a:p>
          <a:p>
            <a:pPr algn="just"/>
            <a:r>
              <a:rPr lang="es-ES" dirty="0">
                <a:solidFill>
                  <a:srgbClr val="333333"/>
                </a:solidFill>
                <a:latin typeface="arial" panose="020B0604020202020204" pitchFamily="34" charset="0"/>
              </a:rPr>
              <a:t>La interfaz visual debe ser similar a esta:</a:t>
            </a:r>
            <a:endParaRPr lang="es-ES" b="0" i="0" dirty="0">
              <a:solidFill>
                <a:srgbClr val="333333"/>
              </a:solidFill>
              <a:effectLst/>
              <a:latin typeface="arial" panose="020B0604020202020204" pitchFamily="34" charset="0"/>
            </a:endParaRPr>
          </a:p>
        </p:txBody>
      </p:sp>
      <p:pic>
        <p:nvPicPr>
          <p:cNvPr id="2050" name="Picture 2" descr="Clase Edit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613" y="589905"/>
            <a:ext cx="4805082" cy="5824343"/>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95835" y="4260067"/>
            <a:ext cx="6096000" cy="2031325"/>
          </a:xfrm>
          <a:prstGeom prst="rect">
            <a:avLst/>
          </a:prstGeom>
        </p:spPr>
        <p:txBody>
          <a:bodyPr>
            <a:spAutoFit/>
          </a:bodyPr>
          <a:lstStyle/>
          <a:p>
            <a:pPr algn="just"/>
            <a:r>
              <a:rPr lang="es-ES" dirty="0">
                <a:solidFill>
                  <a:srgbClr val="333333"/>
                </a:solidFill>
                <a:latin typeface="arial" panose="020B0604020202020204" pitchFamily="34" charset="0"/>
              </a:rPr>
              <a:t>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para el ingreso del nombre es de tipo "</a:t>
            </a:r>
            <a:r>
              <a:rPr lang="es-ES" dirty="0" err="1">
                <a:solidFill>
                  <a:srgbClr val="333333"/>
                </a:solidFill>
                <a:latin typeface="arial" panose="020B0604020202020204" pitchFamily="34" charset="0"/>
              </a:rPr>
              <a:t>Plain</a:t>
            </a:r>
            <a:r>
              <a:rPr lang="es-ES" dirty="0">
                <a:solidFill>
                  <a:srgbClr val="333333"/>
                </a:solidFill>
                <a:latin typeface="arial" panose="020B0604020202020204" pitchFamily="34" charset="0"/>
              </a:rPr>
              <a:t> Text", iniciamos la propiedad "</a:t>
            </a:r>
            <a:r>
              <a:rPr lang="es-ES" dirty="0" err="1">
                <a:solidFill>
                  <a:srgbClr val="333333"/>
                </a:solidFill>
                <a:latin typeface="arial" panose="020B0604020202020204" pitchFamily="34" charset="0"/>
              </a:rPr>
              <a:t>hint</a:t>
            </a:r>
            <a:r>
              <a:rPr lang="es-ES" dirty="0">
                <a:solidFill>
                  <a:srgbClr val="333333"/>
                </a:solidFill>
                <a:latin typeface="arial" panose="020B0604020202020204" pitchFamily="34" charset="0"/>
              </a:rPr>
              <a:t>" con el valor "ingrese nombre". El segundo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es de tipo "</a:t>
            </a:r>
            <a:r>
              <a:rPr lang="es-ES" dirty="0" err="1">
                <a:solidFill>
                  <a:srgbClr val="333333"/>
                </a:solidFill>
                <a:latin typeface="arial" panose="020B0604020202020204" pitchFamily="34" charset="0"/>
              </a:rPr>
              <a:t>Password</a:t>
            </a:r>
            <a:r>
              <a:rPr lang="es-ES" dirty="0">
                <a:solidFill>
                  <a:srgbClr val="333333"/>
                </a:solidFill>
                <a:latin typeface="arial" panose="020B0604020202020204" pitchFamily="34" charset="0"/>
              </a:rPr>
              <a:t>" e iniciamos la propiedad "</a:t>
            </a:r>
            <a:r>
              <a:rPr lang="es-ES" dirty="0" err="1">
                <a:solidFill>
                  <a:srgbClr val="333333"/>
                </a:solidFill>
                <a:latin typeface="arial" panose="020B0604020202020204" pitchFamily="34" charset="0"/>
              </a:rPr>
              <a:t>hint</a:t>
            </a:r>
            <a:r>
              <a:rPr lang="es-ES" dirty="0">
                <a:solidFill>
                  <a:srgbClr val="333333"/>
                </a:solidFill>
                <a:latin typeface="arial" panose="020B0604020202020204" pitchFamily="34" charset="0"/>
              </a:rPr>
              <a:t>" con el valor "ingrese clave".</a:t>
            </a:r>
          </a:p>
          <a:p>
            <a:pPr algn="just"/>
            <a:r>
              <a:rPr lang="es-ES" dirty="0">
                <a:solidFill>
                  <a:srgbClr val="333333"/>
                </a:solidFill>
                <a:latin typeface="arial" panose="020B0604020202020204" pitchFamily="34" charset="0"/>
              </a:rPr>
              <a:t>Definamos el ID de los dos controles de tipo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con los valores "et1" y "et2". Iniciamos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del </a:t>
            </a:r>
            <a:r>
              <a:rPr lang="es-ES" dirty="0" err="1">
                <a:solidFill>
                  <a:srgbClr val="333333"/>
                </a:solidFill>
                <a:latin typeface="arial" panose="020B0604020202020204" pitchFamily="34" charset="0"/>
              </a:rPr>
              <a:t>Button</a:t>
            </a:r>
            <a:r>
              <a:rPr lang="es-ES" dirty="0">
                <a:solidFill>
                  <a:srgbClr val="333333"/>
                </a:solidFill>
                <a:latin typeface="arial" panose="020B0604020202020204" pitchFamily="34" charset="0"/>
              </a:rPr>
              <a:t> con el nombre de método "verificar"</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091808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26306" y="438381"/>
            <a:ext cx="1813317" cy="369332"/>
          </a:xfrm>
          <a:prstGeom prst="rect">
            <a:avLst/>
          </a:prstGeom>
        </p:spPr>
        <p:txBody>
          <a:bodyPr wrap="none">
            <a:spAutoFit/>
          </a:bodyPr>
          <a:lstStyle/>
          <a:p>
            <a:pPr algn="just"/>
            <a:r>
              <a:rPr lang="es-ES" b="1" dirty="0">
                <a:solidFill>
                  <a:srgbClr val="333333"/>
                </a:solidFill>
                <a:latin typeface="arial" panose="020B0604020202020204" pitchFamily="34" charset="0"/>
              </a:rPr>
              <a:t>Código fuente:</a:t>
            </a:r>
            <a:endParaRPr lang="es-ES" b="1"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1165411" y="973674"/>
            <a:ext cx="10078720" cy="5660209"/>
          </a:xfrm>
          <a:prstGeom prst="rect">
            <a:avLst/>
          </a:prstGeom>
        </p:spPr>
      </p:pic>
    </p:spTree>
    <p:extLst>
      <p:ext uri="{BB962C8B-B14F-4D97-AF65-F5344CB8AC3E}">
        <p14:creationId xmlns:p14="http://schemas.microsoft.com/office/powerpoint/2010/main" val="1904492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50777" y="709137"/>
            <a:ext cx="6096000" cy="1477328"/>
          </a:xfrm>
          <a:prstGeom prst="rect">
            <a:avLst/>
          </a:prstGeom>
        </p:spPr>
        <p:txBody>
          <a:bodyPr>
            <a:spAutoFit/>
          </a:bodyPr>
          <a:lstStyle/>
          <a:p>
            <a:r>
              <a:rPr lang="es-ES" dirty="0">
                <a:solidFill>
                  <a:srgbClr val="333333"/>
                </a:solidFill>
                <a:latin typeface="arial" panose="020B0604020202020204" pitchFamily="34" charset="0"/>
              </a:rPr>
              <a:t>Como podemos ver cuando se presiona el botón "verificar" se procede a extraer el contenido del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de la clave y mediante el método </a:t>
            </a:r>
            <a:r>
              <a:rPr lang="es-ES" dirty="0" err="1">
                <a:solidFill>
                  <a:srgbClr val="333333"/>
                </a:solidFill>
                <a:latin typeface="arial" panose="020B0604020202020204" pitchFamily="34" charset="0"/>
              </a:rPr>
              <a:t>length</a:t>
            </a:r>
            <a:r>
              <a:rPr lang="es-ES" dirty="0">
                <a:solidFill>
                  <a:srgbClr val="333333"/>
                </a:solidFill>
                <a:latin typeface="arial" panose="020B0604020202020204" pitchFamily="34" charset="0"/>
              </a:rPr>
              <a:t>() controlamos si tiene cero caracteres, en caso afirmativo mostramos la notificación en pantalla:</a:t>
            </a:r>
            <a:endParaRPr lang="es-ES" dirty="0"/>
          </a:p>
        </p:txBody>
      </p:sp>
      <p:pic>
        <p:nvPicPr>
          <p:cNvPr id="3" name="Imagen 2"/>
          <p:cNvPicPr>
            <a:picLocks noChangeAspect="1"/>
          </p:cNvPicPr>
          <p:nvPr/>
        </p:nvPicPr>
        <p:blipFill>
          <a:blip r:embed="rId2"/>
          <a:stretch>
            <a:fillRect/>
          </a:stretch>
        </p:blipFill>
        <p:spPr>
          <a:xfrm>
            <a:off x="0" y="2448620"/>
            <a:ext cx="12192000" cy="3072384"/>
          </a:xfrm>
          <a:prstGeom prst="rect">
            <a:avLst/>
          </a:prstGeom>
        </p:spPr>
      </p:pic>
    </p:spTree>
    <p:extLst>
      <p:ext uri="{BB962C8B-B14F-4D97-AF65-F5344CB8AC3E}">
        <p14:creationId xmlns:p14="http://schemas.microsoft.com/office/powerpoint/2010/main" val="333643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73623" y="353671"/>
            <a:ext cx="8812305" cy="369332"/>
          </a:xfrm>
          <a:prstGeom prst="rect">
            <a:avLst/>
          </a:prstGeom>
        </p:spPr>
        <p:txBody>
          <a:bodyPr wrap="square">
            <a:spAutoFit/>
          </a:bodyPr>
          <a:lstStyle/>
          <a:p>
            <a:r>
              <a:rPr lang="es-ES" dirty="0">
                <a:solidFill>
                  <a:srgbClr val="333333"/>
                </a:solidFill>
                <a:latin typeface="arial" panose="020B0604020202020204" pitchFamily="34" charset="0"/>
              </a:rPr>
              <a:t>En pantalla tendremos un resultado similar a esto si no se ingresa una clave:</a:t>
            </a:r>
            <a:endParaRPr lang="es-ES" dirty="0"/>
          </a:p>
        </p:txBody>
      </p:sp>
      <p:pic>
        <p:nvPicPr>
          <p:cNvPr id="3074" name="Picture 2" descr="Clase Edit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622" y="1084730"/>
            <a:ext cx="2913654" cy="533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871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83040" y="43534"/>
            <a:ext cx="3416320" cy="369332"/>
          </a:xfrm>
          <a:prstGeom prst="rect">
            <a:avLst/>
          </a:prstGeom>
        </p:spPr>
        <p:txBody>
          <a:bodyPr wrap="none">
            <a:spAutoFit/>
          </a:bodyPr>
          <a:lstStyle/>
          <a:p>
            <a:r>
              <a:rPr lang="es-ES" b="1" dirty="0">
                <a:solidFill>
                  <a:srgbClr val="333333"/>
                </a:solidFill>
                <a:latin typeface="Arial" panose="020B0604020202020204" pitchFamily="34" charset="0"/>
              </a:rPr>
              <a:t>Lanzar un segundo "</a:t>
            </a:r>
            <a:r>
              <a:rPr lang="es-ES" b="1" dirty="0" err="1">
                <a:solidFill>
                  <a:srgbClr val="333333"/>
                </a:solidFill>
                <a:latin typeface="Arial" panose="020B0604020202020204" pitchFamily="34" charset="0"/>
              </a:rPr>
              <a:t>Activity</a:t>
            </a:r>
            <a:r>
              <a:rPr lang="es-ES" b="1" dirty="0">
                <a:solidFill>
                  <a:srgbClr val="333333"/>
                </a:solidFill>
                <a:latin typeface="Arial" panose="020B0604020202020204" pitchFamily="34" charset="0"/>
              </a:rPr>
              <a:t>"</a:t>
            </a:r>
            <a:endParaRPr lang="es-ES" b="1" i="0" dirty="0">
              <a:solidFill>
                <a:srgbClr val="333333"/>
              </a:solidFill>
              <a:effectLst/>
              <a:latin typeface="Arial" panose="020B0604020202020204" pitchFamily="34" charset="0"/>
            </a:endParaRPr>
          </a:p>
        </p:txBody>
      </p:sp>
      <p:sp>
        <p:nvSpPr>
          <p:cNvPr id="3" name="Rectángulo 2"/>
          <p:cNvSpPr/>
          <p:nvPr/>
        </p:nvSpPr>
        <p:spPr>
          <a:xfrm>
            <a:off x="2895601" y="645704"/>
            <a:ext cx="5441576" cy="5632311"/>
          </a:xfrm>
          <a:prstGeom prst="rect">
            <a:avLst/>
          </a:prstGeom>
        </p:spPr>
        <p:txBody>
          <a:bodyPr wrap="square">
            <a:spAutoFit/>
          </a:bodyPr>
          <a:lstStyle/>
          <a:p>
            <a:pPr algn="just"/>
            <a:r>
              <a:rPr lang="es-ES" dirty="0">
                <a:solidFill>
                  <a:srgbClr val="333333"/>
                </a:solidFill>
                <a:latin typeface="arial" panose="020B0604020202020204" pitchFamily="34" charset="0"/>
              </a:rPr>
              <a:t>Hasta ahora todos los programas han tenido una sola ventana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a:t>
            </a:r>
          </a:p>
          <a:p>
            <a:pPr algn="just"/>
            <a:r>
              <a:rPr lang="es-ES" dirty="0">
                <a:solidFill>
                  <a:srgbClr val="333333"/>
                </a:solidFill>
                <a:latin typeface="arial" panose="020B0604020202020204" pitchFamily="34" charset="0"/>
              </a:rPr>
              <a:t>Es muy común que una aplicación tenga más de una ventana. Para implementar esto en Android debemos plantear otros dos archivos uno </a:t>
            </a:r>
            <a:r>
              <a:rPr lang="es-ES" dirty="0" err="1">
                <a:solidFill>
                  <a:srgbClr val="333333"/>
                </a:solidFill>
                <a:latin typeface="arial" panose="020B0604020202020204" pitchFamily="34" charset="0"/>
              </a:rPr>
              <a:t>xml</a:t>
            </a:r>
            <a:r>
              <a:rPr lang="es-ES" dirty="0">
                <a:solidFill>
                  <a:srgbClr val="333333"/>
                </a:solidFill>
                <a:latin typeface="arial" panose="020B0604020202020204" pitchFamily="34" charset="0"/>
              </a:rPr>
              <a:t> con la interfaz y otro java con la lógica (tengamos en cuenta que cuando utilizamos Android Studio automáticamente cuando creamos un proyecto nos crea el archivo XML y el código java del primer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a:t>
            </a:r>
          </a:p>
          <a:p>
            <a:pPr algn="just"/>
            <a:r>
              <a:rPr lang="es-ES" dirty="0">
                <a:solidFill>
                  <a:srgbClr val="333333"/>
                </a:solidFill>
                <a:latin typeface="arial" panose="020B0604020202020204" pitchFamily="34" charset="0"/>
              </a:rPr>
              <a:t>Vamos a ver en este concepto los pasos que debemos dar para crear otro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y como activarlo desde el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principal.</a:t>
            </a:r>
          </a:p>
          <a:p>
            <a:pPr algn="just"/>
            <a:r>
              <a:rPr lang="es-ES" b="1" dirty="0">
                <a:solidFill>
                  <a:srgbClr val="333333"/>
                </a:solidFill>
                <a:latin typeface="arial" panose="020B0604020202020204" pitchFamily="34" charset="0"/>
              </a:rPr>
              <a:t>Problema:</a:t>
            </a:r>
          </a:p>
          <a:p>
            <a:pPr algn="just"/>
            <a:r>
              <a:rPr lang="es-ES" dirty="0">
                <a:solidFill>
                  <a:srgbClr val="333333"/>
                </a:solidFill>
                <a:latin typeface="arial" panose="020B0604020202020204" pitchFamily="34" charset="0"/>
              </a:rPr>
              <a:t>Confeccionar un programa que muestre en la ventana principal un botón que al ser presionado muestre otra ventana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mostrando un </a:t>
            </a:r>
            <a:r>
              <a:rPr lang="es-ES" dirty="0" err="1">
                <a:solidFill>
                  <a:srgbClr val="333333"/>
                </a:solidFill>
                <a:latin typeface="arial" panose="020B0604020202020204" pitchFamily="34" charset="0"/>
              </a:rPr>
              <a:t>TextView</a:t>
            </a:r>
            <a:r>
              <a:rPr lang="es-ES" dirty="0">
                <a:solidFill>
                  <a:srgbClr val="333333"/>
                </a:solidFill>
                <a:latin typeface="arial" panose="020B0604020202020204" pitchFamily="34" charset="0"/>
              </a:rPr>
              <a:t> con el nombre del programador de la aplicación y un botón para cerrar la ventana o actividad y que vuelva al primer </a:t>
            </a:r>
            <a:r>
              <a:rPr lang="es-ES" dirty="0" err="1">
                <a:solidFill>
                  <a:srgbClr val="333333"/>
                </a:solidFill>
                <a:latin typeface="arial" panose="020B0604020202020204" pitchFamily="34" charset="0"/>
              </a:rPr>
              <a:t>Activity</a:t>
            </a:r>
            <a:r>
              <a:rPr lang="es-ES" dirty="0" smtClean="0">
                <a:solidFill>
                  <a:srgbClr val="333333"/>
                </a:solidFill>
                <a:latin typeface="arial" panose="020B0604020202020204" pitchFamily="34" charset="0"/>
              </a:rPr>
              <a:t>.</a:t>
            </a:r>
            <a:endParaRPr lang="es-ES" dirty="0">
              <a:solidFill>
                <a:srgbClr val="333333"/>
              </a:solidFill>
              <a:latin typeface="arial" panose="020B0604020202020204" pitchFamily="34" charset="0"/>
            </a:endParaRPr>
          </a:p>
        </p:txBody>
      </p:sp>
    </p:spTree>
    <p:extLst>
      <p:ext uri="{BB962C8B-B14F-4D97-AF65-F5344CB8AC3E}">
        <p14:creationId xmlns:p14="http://schemas.microsoft.com/office/powerpoint/2010/main" val="366402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011" y="367571"/>
            <a:ext cx="3971365" cy="1477328"/>
          </a:xfrm>
          <a:prstGeom prst="rect">
            <a:avLst/>
          </a:prstGeom>
        </p:spPr>
        <p:txBody>
          <a:bodyPr wrap="square">
            <a:spAutoFit/>
          </a:bodyPr>
          <a:lstStyle/>
          <a:p>
            <a:pPr algn="just"/>
            <a:r>
              <a:rPr lang="es-ES" dirty="0">
                <a:solidFill>
                  <a:srgbClr val="333333"/>
                </a:solidFill>
                <a:latin typeface="arial" panose="020B0604020202020204" pitchFamily="34" charset="0"/>
              </a:rPr>
              <a:t>1 - Primero creamos un nuevo proyecto que lo llamaremos Proyecto010 y en la ventana principal creamos la siguiente interfaz:</a:t>
            </a:r>
          </a:p>
        </p:txBody>
      </p:sp>
      <p:pic>
        <p:nvPicPr>
          <p:cNvPr id="3" name="Picture 2" descr="lanzar segundo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8893" y="367571"/>
            <a:ext cx="7257735" cy="6248382"/>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51011" y="2760541"/>
            <a:ext cx="4105836" cy="1754326"/>
          </a:xfrm>
          <a:prstGeom prst="rect">
            <a:avLst/>
          </a:prstGeom>
        </p:spPr>
        <p:txBody>
          <a:bodyPr wrap="square">
            <a:spAutoFit/>
          </a:bodyPr>
          <a:lstStyle/>
          <a:p>
            <a:r>
              <a:rPr lang="es-ES" dirty="0">
                <a:solidFill>
                  <a:srgbClr val="333333"/>
                </a:solidFill>
                <a:latin typeface="arial" panose="020B0604020202020204" pitchFamily="34" charset="0"/>
              </a:rPr>
              <a:t>Es decir que nosotros queremos que cuando se presione el botón "ACERCA DE" nos abra otra ventana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y nos muestre el nombre del programador y un botón para cerrar dicha ventana.</a:t>
            </a:r>
            <a:endParaRPr lang="es-ES" dirty="0"/>
          </a:p>
        </p:txBody>
      </p:sp>
    </p:spTree>
    <p:extLst>
      <p:ext uri="{BB962C8B-B14F-4D97-AF65-F5344CB8AC3E}">
        <p14:creationId xmlns:p14="http://schemas.microsoft.com/office/powerpoint/2010/main" val="3233951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3082" y="462152"/>
            <a:ext cx="3980329" cy="1754326"/>
          </a:xfrm>
          <a:prstGeom prst="rect">
            <a:avLst/>
          </a:prstGeom>
        </p:spPr>
        <p:txBody>
          <a:bodyPr wrap="square">
            <a:spAutoFit/>
          </a:bodyPr>
          <a:lstStyle/>
          <a:p>
            <a:r>
              <a:rPr lang="es-ES" dirty="0">
                <a:solidFill>
                  <a:srgbClr val="333333"/>
                </a:solidFill>
                <a:latin typeface="arial" panose="020B0604020202020204" pitchFamily="34" charset="0"/>
              </a:rPr>
              <a:t>2 - Ahora tenemos que crear el segundo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Para esto hacemos clic con el botón derecho del mouse en la ventana de Project donde dice "app" y seleccionamos New -&gt;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-&gt; </a:t>
            </a:r>
            <a:r>
              <a:rPr lang="es-ES" dirty="0" err="1">
                <a:solidFill>
                  <a:srgbClr val="333333"/>
                </a:solidFill>
                <a:latin typeface="arial" panose="020B0604020202020204" pitchFamily="34" charset="0"/>
              </a:rPr>
              <a:t>Empty</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Activity</a:t>
            </a:r>
            <a:endParaRPr lang="es-ES" dirty="0"/>
          </a:p>
        </p:txBody>
      </p:sp>
      <p:pic>
        <p:nvPicPr>
          <p:cNvPr id="5122" name="Picture 2" descr="lanzar segundo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638" y="371120"/>
            <a:ext cx="7228915" cy="622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106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0659" y="596624"/>
            <a:ext cx="3442448" cy="2031325"/>
          </a:xfrm>
          <a:prstGeom prst="rect">
            <a:avLst/>
          </a:prstGeom>
        </p:spPr>
        <p:txBody>
          <a:bodyPr wrap="square">
            <a:spAutoFit/>
          </a:bodyPr>
          <a:lstStyle/>
          <a:p>
            <a:r>
              <a:rPr lang="es-ES" dirty="0">
                <a:solidFill>
                  <a:srgbClr val="333333"/>
                </a:solidFill>
                <a:latin typeface="arial" panose="020B0604020202020204" pitchFamily="34" charset="0"/>
              </a:rPr>
              <a:t>Aparece un diálogo donde debemos definir el nombre del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Name</a:t>
            </a:r>
            <a:r>
              <a:rPr lang="es-ES" dirty="0">
                <a:solidFill>
                  <a:srgbClr val="333333"/>
                </a:solidFill>
                <a:latin typeface="arial" panose="020B0604020202020204" pitchFamily="34" charset="0"/>
              </a:rPr>
              <a:t>" y le asignaremos como nombre "</a:t>
            </a:r>
            <a:r>
              <a:rPr lang="es-ES" dirty="0" err="1">
                <a:solidFill>
                  <a:srgbClr val="333333"/>
                </a:solidFill>
                <a:latin typeface="arial" panose="020B0604020202020204" pitchFamily="34" charset="0"/>
              </a:rPr>
              <a:t>AcercaDe</a:t>
            </a:r>
            <a:r>
              <a:rPr lang="es-ES" dirty="0">
                <a:solidFill>
                  <a:srgbClr val="333333"/>
                </a:solidFill>
                <a:latin typeface="arial" panose="020B0604020202020204" pitchFamily="34" charset="0"/>
              </a:rPr>
              <a:t>" (se crearán dos archivos AcercaDe.java y activity_acerca_de.xml):</a:t>
            </a:r>
            <a:endParaRPr lang="es-ES" dirty="0"/>
          </a:p>
        </p:txBody>
      </p:sp>
      <p:pic>
        <p:nvPicPr>
          <p:cNvPr id="7170" name="Picture 2" descr="lanzar segundo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977" y="109256"/>
            <a:ext cx="7629525" cy="65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574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11153" y="241158"/>
            <a:ext cx="1813317" cy="369332"/>
          </a:xfrm>
          <a:prstGeom prst="rect">
            <a:avLst/>
          </a:prstGeom>
        </p:spPr>
        <p:txBody>
          <a:bodyPr wrap="none">
            <a:spAutoFit/>
          </a:bodyPr>
          <a:lstStyle/>
          <a:p>
            <a:pPr algn="just"/>
            <a:r>
              <a:rPr lang="es-ES" b="1" i="0" dirty="0" smtClean="0">
                <a:solidFill>
                  <a:srgbClr val="333333"/>
                </a:solidFill>
                <a:effectLst/>
                <a:latin typeface="arial" panose="020B0604020202020204" pitchFamily="34" charset="0"/>
              </a:rPr>
              <a:t>Código fuente:</a:t>
            </a:r>
            <a:endParaRPr lang="es-ES" b="1" i="0" dirty="0">
              <a:solidFill>
                <a:srgbClr val="333333"/>
              </a:solidFill>
              <a:effectLst/>
              <a:latin typeface="arial" panose="020B0604020202020204" pitchFamily="34" charset="0"/>
            </a:endParaRPr>
          </a:p>
        </p:txBody>
      </p:sp>
      <p:pic>
        <p:nvPicPr>
          <p:cNvPr id="3" name="Imagen 2"/>
          <p:cNvPicPr>
            <a:picLocks noChangeAspect="1"/>
          </p:cNvPicPr>
          <p:nvPr/>
        </p:nvPicPr>
        <p:blipFill rotWithShape="1">
          <a:blip r:embed="rId2"/>
          <a:srcRect l="5487" t="6405" r="6343" b="7451"/>
          <a:stretch/>
        </p:blipFill>
        <p:spPr>
          <a:xfrm>
            <a:off x="2224469" y="546847"/>
            <a:ext cx="7645671" cy="6099876"/>
          </a:xfrm>
          <a:prstGeom prst="rect">
            <a:avLst/>
          </a:prstGeom>
        </p:spPr>
      </p:pic>
    </p:spTree>
    <p:extLst>
      <p:ext uri="{BB962C8B-B14F-4D97-AF65-F5344CB8AC3E}">
        <p14:creationId xmlns:p14="http://schemas.microsoft.com/office/powerpoint/2010/main" val="2107344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2047" y="434353"/>
            <a:ext cx="4025153" cy="923330"/>
          </a:xfrm>
          <a:prstGeom prst="rect">
            <a:avLst/>
          </a:prstGeom>
        </p:spPr>
        <p:txBody>
          <a:bodyPr wrap="square">
            <a:spAutoFit/>
          </a:bodyPr>
          <a:lstStyle/>
          <a:p>
            <a:r>
              <a:rPr lang="es-ES" dirty="0">
                <a:solidFill>
                  <a:srgbClr val="333333"/>
                </a:solidFill>
                <a:latin typeface="arial" panose="020B0604020202020204" pitchFamily="34" charset="0"/>
              </a:rPr>
              <a:t>Ya tenemos los cuatro archivos necesarios para implementar la aplicación:</a:t>
            </a:r>
            <a:endParaRPr lang="es-ES" dirty="0"/>
          </a:p>
        </p:txBody>
      </p:sp>
      <p:pic>
        <p:nvPicPr>
          <p:cNvPr id="8194" name="Picture 2" descr="lanzar segundo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516688"/>
            <a:ext cx="7043084" cy="606574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419374" y="2158866"/>
            <a:ext cx="3118037" cy="2088055"/>
          </a:xfrm>
          <a:prstGeom prst="rect">
            <a:avLst/>
          </a:prstGeom>
        </p:spPr>
      </p:pic>
      <p:sp>
        <p:nvSpPr>
          <p:cNvPr id="8" name="Rectángulo 7"/>
          <p:cNvSpPr/>
          <p:nvPr/>
        </p:nvSpPr>
        <p:spPr>
          <a:xfrm>
            <a:off x="354106" y="1485683"/>
            <a:ext cx="3801035" cy="646331"/>
          </a:xfrm>
          <a:prstGeom prst="rect">
            <a:avLst/>
          </a:prstGeom>
        </p:spPr>
        <p:txBody>
          <a:bodyPr wrap="square">
            <a:spAutoFit/>
          </a:bodyPr>
          <a:lstStyle/>
          <a:p>
            <a:r>
              <a:rPr lang="es-ES" dirty="0">
                <a:solidFill>
                  <a:srgbClr val="333333"/>
                </a:solidFill>
                <a:latin typeface="arial" panose="020B0604020202020204" pitchFamily="34" charset="0"/>
              </a:rPr>
              <a:t>Los dos primeros que se crean cuando iniciamos el proyecto:</a:t>
            </a:r>
            <a:endParaRPr lang="es-ES" dirty="0"/>
          </a:p>
        </p:txBody>
      </p:sp>
      <p:pic>
        <p:nvPicPr>
          <p:cNvPr id="7" name="Imagen 6"/>
          <p:cNvPicPr>
            <a:picLocks noChangeAspect="1"/>
          </p:cNvPicPr>
          <p:nvPr/>
        </p:nvPicPr>
        <p:blipFill>
          <a:blip r:embed="rId4"/>
          <a:stretch>
            <a:fillRect/>
          </a:stretch>
        </p:blipFill>
        <p:spPr>
          <a:xfrm>
            <a:off x="386740" y="4698087"/>
            <a:ext cx="3118037" cy="1884342"/>
          </a:xfrm>
          <a:prstGeom prst="rect">
            <a:avLst/>
          </a:prstGeom>
        </p:spPr>
      </p:pic>
      <p:sp>
        <p:nvSpPr>
          <p:cNvPr id="10" name="Rectángulo 9"/>
          <p:cNvSpPr/>
          <p:nvPr/>
        </p:nvSpPr>
        <p:spPr>
          <a:xfrm>
            <a:off x="419375" y="3923756"/>
            <a:ext cx="3118037" cy="646331"/>
          </a:xfrm>
          <a:prstGeom prst="rect">
            <a:avLst/>
          </a:prstGeom>
        </p:spPr>
        <p:txBody>
          <a:bodyPr wrap="square">
            <a:spAutoFit/>
          </a:bodyPr>
          <a:lstStyle/>
          <a:p>
            <a:r>
              <a:rPr lang="es-ES" dirty="0">
                <a:solidFill>
                  <a:srgbClr val="333333"/>
                </a:solidFill>
                <a:latin typeface="arial" panose="020B0604020202020204" pitchFamily="34" charset="0"/>
              </a:rPr>
              <a:t>Y estos dos nuevos archivos para la segundo ventana:</a:t>
            </a:r>
            <a:endParaRPr lang="es-ES" dirty="0"/>
          </a:p>
        </p:txBody>
      </p:sp>
    </p:spTree>
    <p:extLst>
      <p:ext uri="{BB962C8B-B14F-4D97-AF65-F5344CB8AC3E}">
        <p14:creationId xmlns:p14="http://schemas.microsoft.com/office/powerpoint/2010/main" val="545631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011" y="295853"/>
            <a:ext cx="6096000" cy="923330"/>
          </a:xfrm>
          <a:prstGeom prst="rect">
            <a:avLst/>
          </a:prstGeom>
        </p:spPr>
        <p:txBody>
          <a:bodyPr>
            <a:spAutoFit/>
          </a:bodyPr>
          <a:lstStyle/>
          <a:p>
            <a:r>
              <a:rPr lang="es-ES" dirty="0">
                <a:solidFill>
                  <a:srgbClr val="333333"/>
                </a:solidFill>
                <a:latin typeface="arial" panose="020B0604020202020204" pitchFamily="34" charset="0"/>
              </a:rPr>
              <a:t>Implementamos la interfaz visual del segundo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es decir del archivo activity_acerca_de.xml con los siguientes controles:</a:t>
            </a:r>
            <a:endParaRPr lang="es-ES" dirty="0"/>
          </a:p>
        </p:txBody>
      </p:sp>
      <p:pic>
        <p:nvPicPr>
          <p:cNvPr id="9218" name="Picture 2" descr="lanzar segundo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388" y="1107142"/>
            <a:ext cx="5418885" cy="552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560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9294" y="566608"/>
            <a:ext cx="3388659" cy="3139321"/>
          </a:xfrm>
          <a:prstGeom prst="rect">
            <a:avLst/>
          </a:prstGeom>
        </p:spPr>
        <p:txBody>
          <a:bodyPr wrap="square">
            <a:spAutoFit/>
          </a:bodyPr>
          <a:lstStyle/>
          <a:p>
            <a:pPr algn="just"/>
            <a:r>
              <a:rPr lang="es-ES" dirty="0">
                <a:solidFill>
                  <a:srgbClr val="333333"/>
                </a:solidFill>
                <a:latin typeface="arial" panose="020B0604020202020204" pitchFamily="34" charset="0"/>
              </a:rPr>
              <a:t>3 - Ahora implementaremos la funcionalidad en la actividad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principal para que se active la segunda ventana.</a:t>
            </a:r>
          </a:p>
          <a:p>
            <a:pPr algn="just"/>
            <a:r>
              <a:rPr lang="es-ES" dirty="0">
                <a:solidFill>
                  <a:srgbClr val="333333"/>
                </a:solidFill>
                <a:latin typeface="arial" panose="020B0604020202020204" pitchFamily="34" charset="0"/>
              </a:rPr>
              <a:t>Inicializamos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del objeto de la clase </a:t>
            </a:r>
            <a:r>
              <a:rPr lang="es-ES" dirty="0" err="1">
                <a:solidFill>
                  <a:srgbClr val="333333"/>
                </a:solidFill>
                <a:latin typeface="arial" panose="020B0604020202020204" pitchFamily="34" charset="0"/>
              </a:rPr>
              <a:t>Button</a:t>
            </a:r>
            <a:r>
              <a:rPr lang="es-ES" dirty="0">
                <a:solidFill>
                  <a:srgbClr val="333333"/>
                </a:solidFill>
                <a:latin typeface="arial" panose="020B0604020202020204" pitchFamily="34" charset="0"/>
              </a:rPr>
              <a:t> con el valor "</a:t>
            </a:r>
            <a:r>
              <a:rPr lang="es-ES" dirty="0" err="1">
                <a:solidFill>
                  <a:srgbClr val="333333"/>
                </a:solidFill>
                <a:latin typeface="arial" panose="020B0604020202020204" pitchFamily="34" charset="0"/>
              </a:rPr>
              <a:t>acercade</a:t>
            </a:r>
            <a:r>
              <a:rPr lang="es-ES" dirty="0">
                <a:solidFill>
                  <a:srgbClr val="333333"/>
                </a:solidFill>
                <a:latin typeface="arial" panose="020B0604020202020204" pitchFamily="34" charset="0"/>
              </a:rPr>
              <a:t>", este es el método que se ejecutará cuando se presione.</a:t>
            </a:r>
          </a:p>
          <a:p>
            <a:pPr algn="just"/>
            <a:r>
              <a:rPr lang="es-ES" dirty="0">
                <a:solidFill>
                  <a:srgbClr val="333333"/>
                </a:solidFill>
                <a:latin typeface="arial" panose="020B0604020202020204" pitchFamily="34" charset="0"/>
              </a:rPr>
              <a:t>El código fuente de la actividad principal queda:</a:t>
            </a:r>
            <a:endParaRPr lang="es-ES" b="0"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3888368" y="-80682"/>
            <a:ext cx="7947357" cy="6858000"/>
          </a:xfrm>
          <a:prstGeom prst="rect">
            <a:avLst/>
          </a:prstGeom>
        </p:spPr>
      </p:pic>
    </p:spTree>
    <p:extLst>
      <p:ext uri="{BB962C8B-B14F-4D97-AF65-F5344CB8AC3E}">
        <p14:creationId xmlns:p14="http://schemas.microsoft.com/office/powerpoint/2010/main" val="3142631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954305" y="297667"/>
            <a:ext cx="7449671" cy="1754326"/>
          </a:xfrm>
          <a:prstGeom prst="rect">
            <a:avLst/>
          </a:prstGeom>
        </p:spPr>
        <p:txBody>
          <a:bodyPr wrap="square">
            <a:spAutoFit/>
          </a:bodyPr>
          <a:lstStyle/>
          <a:p>
            <a:r>
              <a:rPr lang="es-ES" dirty="0">
                <a:solidFill>
                  <a:srgbClr val="333333"/>
                </a:solidFill>
                <a:latin typeface="arial" panose="020B0604020202020204" pitchFamily="34" charset="0"/>
              </a:rPr>
              <a:t>En el método </a:t>
            </a:r>
            <a:r>
              <a:rPr lang="es-ES" dirty="0" err="1">
                <a:solidFill>
                  <a:srgbClr val="333333"/>
                </a:solidFill>
                <a:latin typeface="arial" panose="020B0604020202020204" pitchFamily="34" charset="0"/>
              </a:rPr>
              <a:t>acercade</a:t>
            </a:r>
            <a:r>
              <a:rPr lang="es-ES" dirty="0">
                <a:solidFill>
                  <a:srgbClr val="333333"/>
                </a:solidFill>
                <a:latin typeface="arial" panose="020B0604020202020204" pitchFamily="34" charset="0"/>
              </a:rPr>
              <a:t> creamos un objeto de la clase </a:t>
            </a:r>
            <a:r>
              <a:rPr lang="es-ES" dirty="0" err="1">
                <a:solidFill>
                  <a:srgbClr val="333333"/>
                </a:solidFill>
                <a:latin typeface="arial" panose="020B0604020202020204" pitchFamily="34" charset="0"/>
              </a:rPr>
              <a:t>Intent</a:t>
            </a:r>
            <a:r>
              <a:rPr lang="es-ES" dirty="0">
                <a:solidFill>
                  <a:srgbClr val="333333"/>
                </a:solidFill>
                <a:latin typeface="arial" panose="020B0604020202020204" pitchFamily="34" charset="0"/>
              </a:rPr>
              <a:t> y le pasamos como parámetros la referencia del objeto de esta clase (</a:t>
            </a:r>
            <a:r>
              <a:rPr lang="es-ES" dirty="0" err="1">
                <a:solidFill>
                  <a:srgbClr val="333333"/>
                </a:solidFill>
                <a:latin typeface="arial" panose="020B0604020202020204" pitchFamily="34" charset="0"/>
              </a:rPr>
              <a:t>this</a:t>
            </a:r>
            <a:r>
              <a:rPr lang="es-ES" dirty="0">
                <a:solidFill>
                  <a:srgbClr val="333333"/>
                </a:solidFill>
                <a:latin typeface="arial" panose="020B0604020202020204" pitchFamily="34" charset="0"/>
              </a:rPr>
              <a:t>) y la referencia del otro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AcercaDe.class</a:t>
            </a:r>
            <a:r>
              <a:rPr lang="es-ES" dirty="0">
                <a:solidFill>
                  <a:srgbClr val="333333"/>
                </a:solidFill>
                <a:latin typeface="arial" panose="020B0604020202020204" pitchFamily="34" charset="0"/>
              </a:rPr>
              <a:t>)</a:t>
            </a:r>
            <a:r>
              <a:rPr lang="es-ES" dirty="0"/>
              <a:t/>
            </a:r>
            <a:br>
              <a:rPr lang="es-ES" dirty="0"/>
            </a:br>
            <a:r>
              <a:rPr lang="es-ES" dirty="0">
                <a:solidFill>
                  <a:srgbClr val="333333"/>
                </a:solidFill>
                <a:latin typeface="arial" panose="020B0604020202020204" pitchFamily="34" charset="0"/>
              </a:rPr>
              <a:t>Llamamos posteriormente al método </a:t>
            </a:r>
            <a:r>
              <a:rPr lang="es-ES" dirty="0" err="1">
                <a:solidFill>
                  <a:srgbClr val="333333"/>
                </a:solidFill>
                <a:latin typeface="arial" panose="020B0604020202020204" pitchFamily="34" charset="0"/>
              </a:rPr>
              <a:t>startActivity</a:t>
            </a:r>
            <a:r>
              <a:rPr lang="es-ES" dirty="0">
                <a:solidFill>
                  <a:srgbClr val="333333"/>
                </a:solidFill>
                <a:latin typeface="arial" panose="020B0604020202020204" pitchFamily="34" charset="0"/>
              </a:rPr>
              <a:t> pasando el objeto de la clase </a:t>
            </a:r>
            <a:r>
              <a:rPr lang="es-ES" dirty="0" err="1">
                <a:solidFill>
                  <a:srgbClr val="333333"/>
                </a:solidFill>
                <a:latin typeface="arial" panose="020B0604020202020204" pitchFamily="34" charset="0"/>
              </a:rPr>
              <a:t>Intent</a:t>
            </a:r>
            <a:r>
              <a:rPr lang="es-ES" dirty="0">
                <a:solidFill>
                  <a:srgbClr val="333333"/>
                </a:solidFill>
                <a:latin typeface="arial" panose="020B0604020202020204" pitchFamily="34" charset="0"/>
              </a:rPr>
              <a:t> (con esto ya tenemos en pantalla la ventana del segundo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457200" y="2051993"/>
            <a:ext cx="11053482" cy="4476488"/>
          </a:xfrm>
          <a:prstGeom prst="rect">
            <a:avLst/>
          </a:prstGeom>
        </p:spPr>
      </p:pic>
    </p:spTree>
    <p:extLst>
      <p:ext uri="{BB962C8B-B14F-4D97-AF65-F5344CB8AC3E}">
        <p14:creationId xmlns:p14="http://schemas.microsoft.com/office/powerpoint/2010/main" val="839110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9976" y="416858"/>
            <a:ext cx="4401099" cy="2585323"/>
          </a:xfrm>
          <a:prstGeom prst="rect">
            <a:avLst/>
          </a:prstGeom>
        </p:spPr>
        <p:txBody>
          <a:bodyPr wrap="square">
            <a:spAutoFit/>
          </a:bodyPr>
          <a:lstStyle/>
          <a:p>
            <a:r>
              <a:rPr lang="es-ES" dirty="0">
                <a:solidFill>
                  <a:srgbClr val="333333"/>
                </a:solidFill>
                <a:latin typeface="arial" panose="020B0604020202020204" pitchFamily="34" charset="0"/>
              </a:rPr>
              <a:t>Si ejecutamos el programa podemos ver que cuando presionamos el botón "Acerca De" aparece la segunda ventana donde se muestra el </a:t>
            </a:r>
            <a:r>
              <a:rPr lang="es-ES" dirty="0" err="1">
                <a:solidFill>
                  <a:srgbClr val="333333"/>
                </a:solidFill>
                <a:latin typeface="arial" panose="020B0604020202020204" pitchFamily="34" charset="0"/>
              </a:rPr>
              <a:t>TextView</a:t>
            </a:r>
            <a:r>
              <a:rPr lang="es-ES" dirty="0">
                <a:solidFill>
                  <a:srgbClr val="333333"/>
                </a:solidFill>
                <a:latin typeface="arial" panose="020B0604020202020204" pitchFamily="34" charset="0"/>
              </a:rPr>
              <a:t> con el valor "Autor : </a:t>
            </a:r>
            <a:r>
              <a:rPr lang="es-ES" dirty="0" err="1">
                <a:solidFill>
                  <a:srgbClr val="333333"/>
                </a:solidFill>
                <a:latin typeface="arial" panose="020B0604020202020204" pitchFamily="34" charset="0"/>
              </a:rPr>
              <a:t>Rodriguez</a:t>
            </a:r>
            <a:r>
              <a:rPr lang="es-ES" dirty="0">
                <a:solidFill>
                  <a:srgbClr val="333333"/>
                </a:solidFill>
                <a:latin typeface="arial" panose="020B0604020202020204" pitchFamily="34" charset="0"/>
              </a:rPr>
              <a:t> Pablo" y un botón con el texto "salir" (si presionamos este botón no sucede nada, esto debido a que no hemos asociado ningún evento a dicho botón)</a:t>
            </a:r>
            <a:endParaRPr lang="es-ES" dirty="0"/>
          </a:p>
        </p:txBody>
      </p:sp>
      <p:sp>
        <p:nvSpPr>
          <p:cNvPr id="3" name="Rectángulo 2"/>
          <p:cNvSpPr/>
          <p:nvPr/>
        </p:nvSpPr>
        <p:spPr>
          <a:xfrm>
            <a:off x="259976" y="3066017"/>
            <a:ext cx="4276165" cy="2308324"/>
          </a:xfrm>
          <a:prstGeom prst="rect">
            <a:avLst/>
          </a:prstGeom>
        </p:spPr>
        <p:txBody>
          <a:bodyPr wrap="square">
            <a:spAutoFit/>
          </a:bodyPr>
          <a:lstStyle/>
          <a:p>
            <a:pPr algn="just"/>
            <a:r>
              <a:rPr lang="es-ES" dirty="0">
                <a:solidFill>
                  <a:srgbClr val="333333"/>
                </a:solidFill>
                <a:latin typeface="arial" panose="020B0604020202020204" pitchFamily="34" charset="0"/>
              </a:rPr>
              <a:t>4 - Debemos codificar el evento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de la segunda actividad. Seleccionemos el botón "salir" y definamos en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el nombre de método que se ejecutará al presionarse el botón (en nuestro caso lo llamaremos "salir") :</a:t>
            </a:r>
          </a:p>
          <a:p>
            <a:pPr algn="just"/>
            <a:r>
              <a:rPr lang="es-ES" dirty="0">
                <a:solidFill>
                  <a:srgbClr val="333333"/>
                </a:solidFill>
                <a:latin typeface="arial" panose="020B0604020202020204" pitchFamily="34" charset="0"/>
              </a:rPr>
              <a:t>El código fuente de la actividad </a:t>
            </a:r>
            <a:r>
              <a:rPr lang="es-ES" dirty="0" err="1">
                <a:solidFill>
                  <a:srgbClr val="333333"/>
                </a:solidFill>
                <a:latin typeface="arial" panose="020B0604020202020204" pitchFamily="34" charset="0"/>
              </a:rPr>
              <a:t>AcercaDe</a:t>
            </a:r>
            <a:r>
              <a:rPr lang="es-ES" dirty="0">
                <a:solidFill>
                  <a:srgbClr val="333333"/>
                </a:solidFill>
                <a:latin typeface="arial" panose="020B0604020202020204" pitchFamily="34" charset="0"/>
              </a:rPr>
              <a:t> queda:</a:t>
            </a:r>
            <a:endParaRPr lang="es-ES" b="0" i="0" dirty="0">
              <a:solidFill>
                <a:srgbClr val="333333"/>
              </a:solidFill>
              <a:effectLst/>
              <a:latin typeface="arial" panose="020B0604020202020204" pitchFamily="34" charset="0"/>
            </a:endParaRPr>
          </a:p>
        </p:txBody>
      </p:sp>
      <p:pic>
        <p:nvPicPr>
          <p:cNvPr id="4" name="Imagen 3"/>
          <p:cNvPicPr>
            <a:picLocks noChangeAspect="1"/>
          </p:cNvPicPr>
          <p:nvPr/>
        </p:nvPicPr>
        <p:blipFill>
          <a:blip r:embed="rId2"/>
          <a:stretch>
            <a:fillRect/>
          </a:stretch>
        </p:blipFill>
        <p:spPr>
          <a:xfrm>
            <a:off x="4831404" y="223664"/>
            <a:ext cx="7288617" cy="5880847"/>
          </a:xfrm>
          <a:prstGeom prst="rect">
            <a:avLst/>
          </a:prstGeom>
        </p:spPr>
      </p:pic>
      <p:sp>
        <p:nvSpPr>
          <p:cNvPr id="5" name="Rectángulo 4"/>
          <p:cNvSpPr/>
          <p:nvPr/>
        </p:nvSpPr>
        <p:spPr>
          <a:xfrm>
            <a:off x="5427712" y="5589964"/>
            <a:ext cx="6096000" cy="1200329"/>
          </a:xfrm>
          <a:prstGeom prst="rect">
            <a:avLst/>
          </a:prstGeom>
        </p:spPr>
        <p:txBody>
          <a:bodyPr>
            <a:spAutoFit/>
          </a:bodyPr>
          <a:lstStyle/>
          <a:p>
            <a:r>
              <a:rPr lang="es-ES" dirty="0">
                <a:solidFill>
                  <a:srgbClr val="333333"/>
                </a:solidFill>
                <a:latin typeface="arial" panose="020B0604020202020204" pitchFamily="34" charset="0"/>
              </a:rPr>
              <a:t>Cuando se presiona el botón salir se ejecuta el método "salir" llamando al método </a:t>
            </a:r>
            <a:r>
              <a:rPr lang="es-ES" dirty="0" err="1">
                <a:solidFill>
                  <a:srgbClr val="333333"/>
                </a:solidFill>
                <a:latin typeface="arial" panose="020B0604020202020204" pitchFamily="34" charset="0"/>
              </a:rPr>
              <a:t>finish</a:t>
            </a:r>
            <a:r>
              <a:rPr lang="es-ES" dirty="0">
                <a:solidFill>
                  <a:srgbClr val="333333"/>
                </a:solidFill>
                <a:latin typeface="arial" panose="020B0604020202020204" pitchFamily="34" charset="0"/>
              </a:rPr>
              <a:t>() que tiene por objetivo liberar el espacio de memoria de esta actividad y pedir que se muestre la actividad anterior.</a:t>
            </a:r>
            <a:endParaRPr lang="es-ES" dirty="0"/>
          </a:p>
        </p:txBody>
      </p:sp>
    </p:spTree>
    <p:extLst>
      <p:ext uri="{BB962C8B-B14F-4D97-AF65-F5344CB8AC3E}">
        <p14:creationId xmlns:p14="http://schemas.microsoft.com/office/powerpoint/2010/main" val="3187450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9977" y="116559"/>
            <a:ext cx="6248399" cy="923330"/>
          </a:xfrm>
          <a:prstGeom prst="rect">
            <a:avLst/>
          </a:prstGeom>
        </p:spPr>
        <p:txBody>
          <a:bodyPr wrap="square">
            <a:spAutoFit/>
          </a:bodyPr>
          <a:lstStyle/>
          <a:p>
            <a:pPr algn="just"/>
            <a:r>
              <a:rPr lang="es-ES" dirty="0">
                <a:solidFill>
                  <a:srgbClr val="333333"/>
                </a:solidFill>
                <a:latin typeface="arial" panose="020B0604020202020204" pitchFamily="34" charset="0"/>
              </a:rPr>
              <a:t>Ahora nuestro programa está funcionando completamente</a:t>
            </a:r>
            <a:r>
              <a:rPr lang="es-ES" dirty="0" smtClean="0">
                <a:solidFill>
                  <a:srgbClr val="333333"/>
                </a:solidFill>
                <a:latin typeface="arial" panose="020B0604020202020204" pitchFamily="34" charset="0"/>
              </a:rPr>
              <a:t>:</a:t>
            </a:r>
          </a:p>
          <a:p>
            <a:pPr algn="just"/>
            <a:endParaRPr lang="es-ES" dirty="0">
              <a:solidFill>
                <a:srgbClr val="333333"/>
              </a:solidFill>
              <a:latin typeface="arial" panose="020B0604020202020204" pitchFamily="34" charset="0"/>
            </a:endParaRPr>
          </a:p>
          <a:p>
            <a:pPr algn="just"/>
            <a:r>
              <a:rPr lang="es-ES" dirty="0" smtClean="0">
                <a:solidFill>
                  <a:srgbClr val="333333"/>
                </a:solidFill>
                <a:latin typeface="arial" panose="020B0604020202020204" pitchFamily="34" charset="0"/>
              </a:rPr>
              <a:t>                     Primer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a:t>
            </a:r>
            <a:endParaRPr lang="es-ES" b="0" i="0" dirty="0">
              <a:solidFill>
                <a:srgbClr val="333333"/>
              </a:solidFill>
              <a:effectLst/>
              <a:latin typeface="arial" panose="020B0604020202020204" pitchFamily="34" charset="0"/>
            </a:endParaRPr>
          </a:p>
        </p:txBody>
      </p:sp>
      <p:pic>
        <p:nvPicPr>
          <p:cNvPr id="10242" name="Picture 2" descr="lanzar segundo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1185161"/>
            <a:ext cx="3000001" cy="546666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177763" y="670557"/>
            <a:ext cx="1954446" cy="369332"/>
          </a:xfrm>
          <a:prstGeom prst="rect">
            <a:avLst/>
          </a:prstGeom>
        </p:spPr>
        <p:txBody>
          <a:bodyPr wrap="none">
            <a:spAutoFit/>
          </a:bodyPr>
          <a:lstStyle/>
          <a:p>
            <a:r>
              <a:rPr lang="es-ES" dirty="0">
                <a:solidFill>
                  <a:srgbClr val="333333"/>
                </a:solidFill>
                <a:latin typeface="arial" panose="020B0604020202020204" pitchFamily="34" charset="0"/>
              </a:rPr>
              <a:t>Segundo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a:t>
            </a:r>
            <a:endParaRPr lang="es-ES" dirty="0"/>
          </a:p>
        </p:txBody>
      </p:sp>
      <p:pic>
        <p:nvPicPr>
          <p:cNvPr id="10244" name="Picture 4" descr="lanzar segundo Activ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986" y="1185161"/>
            <a:ext cx="3000001" cy="546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12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0283" y="385500"/>
            <a:ext cx="2644588" cy="369332"/>
          </a:xfrm>
          <a:prstGeom prst="rect">
            <a:avLst/>
          </a:prstGeom>
        </p:spPr>
        <p:txBody>
          <a:bodyPr wrap="square">
            <a:spAutoFit/>
          </a:bodyPr>
          <a:lstStyle/>
          <a:p>
            <a:pPr algn="just"/>
            <a:r>
              <a:rPr lang="es-ES" b="1" dirty="0" smtClean="0">
                <a:solidFill>
                  <a:srgbClr val="555555"/>
                </a:solidFill>
                <a:latin typeface="arial" panose="020B0604020202020204" pitchFamily="34" charset="0"/>
              </a:rPr>
              <a:t>Problema  propuesto</a:t>
            </a:r>
            <a:endParaRPr lang="es-ES" dirty="0"/>
          </a:p>
        </p:txBody>
      </p:sp>
      <p:sp>
        <p:nvSpPr>
          <p:cNvPr id="3" name="Rectángulo 2"/>
          <p:cNvSpPr/>
          <p:nvPr/>
        </p:nvSpPr>
        <p:spPr>
          <a:xfrm>
            <a:off x="421341" y="1042644"/>
            <a:ext cx="3415553" cy="4524315"/>
          </a:xfrm>
          <a:prstGeom prst="rect">
            <a:avLst/>
          </a:prstGeom>
        </p:spPr>
        <p:txBody>
          <a:bodyPr wrap="square">
            <a:spAutoFit/>
          </a:bodyPr>
          <a:lstStyle/>
          <a:p>
            <a:r>
              <a:rPr lang="es-ES" dirty="0">
                <a:solidFill>
                  <a:srgbClr val="333333"/>
                </a:solidFill>
                <a:latin typeface="arial" panose="020B0604020202020204" pitchFamily="34" charset="0"/>
              </a:rPr>
              <a:t>Realizar un programa que contenga dos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En el primero que solicite el ingreso de una clave (control </a:t>
            </a:r>
            <a:r>
              <a:rPr lang="es-ES" dirty="0" err="1">
                <a:solidFill>
                  <a:srgbClr val="333333"/>
                </a:solidFill>
                <a:latin typeface="arial" panose="020B0604020202020204" pitchFamily="34" charset="0"/>
              </a:rPr>
              <a:t>Password</a:t>
            </a:r>
            <a:r>
              <a:rPr lang="es-ES" dirty="0">
                <a:solidFill>
                  <a:srgbClr val="333333"/>
                </a:solidFill>
                <a:latin typeface="arial" panose="020B0604020202020204" pitchFamily="34" charset="0"/>
              </a:rPr>
              <a:t>) Si ingresa la clave "abc123" activar el segundo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mostrando en un </a:t>
            </a:r>
            <a:r>
              <a:rPr lang="es-ES" dirty="0" err="1">
                <a:solidFill>
                  <a:srgbClr val="333333"/>
                </a:solidFill>
                <a:latin typeface="arial" panose="020B0604020202020204" pitchFamily="34" charset="0"/>
              </a:rPr>
              <a:t>TextView</a:t>
            </a:r>
            <a:r>
              <a:rPr lang="es-ES" dirty="0">
                <a:solidFill>
                  <a:srgbClr val="333333"/>
                </a:solidFill>
                <a:latin typeface="arial" panose="020B0604020202020204" pitchFamily="34" charset="0"/>
              </a:rPr>
              <a:t> un mensaje de bienvenida (mostrar en </a:t>
            </a:r>
            <a:r>
              <a:rPr lang="es-ES" dirty="0" err="1">
                <a:solidFill>
                  <a:srgbClr val="333333"/>
                </a:solidFill>
                <a:latin typeface="arial" panose="020B0604020202020204" pitchFamily="34" charset="0"/>
              </a:rPr>
              <a:t>Toast</a:t>
            </a:r>
            <a:r>
              <a:rPr lang="es-ES" dirty="0">
                <a:solidFill>
                  <a:srgbClr val="333333"/>
                </a:solidFill>
                <a:latin typeface="arial" panose="020B0604020202020204" pitchFamily="34" charset="0"/>
              </a:rPr>
              <a:t> si se ingresa la clave incorrecta en el primer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a:t>
            </a:r>
            <a:r>
              <a:rPr lang="es-ES" dirty="0"/>
              <a:t/>
            </a:r>
            <a:br>
              <a:rPr lang="es-ES" dirty="0"/>
            </a:br>
            <a:r>
              <a:rPr lang="es-ES" dirty="0">
                <a:solidFill>
                  <a:srgbClr val="333333"/>
                </a:solidFill>
                <a:latin typeface="arial" panose="020B0604020202020204" pitchFamily="34" charset="0"/>
              </a:rPr>
              <a:t>Llamar al proyecto: Proyecto011.</a:t>
            </a:r>
            <a:r>
              <a:rPr lang="es-ES" dirty="0"/>
              <a:t/>
            </a:r>
            <a:br>
              <a:rPr lang="es-ES" dirty="0"/>
            </a:br>
            <a:r>
              <a:rPr lang="es-ES" dirty="0">
                <a:solidFill>
                  <a:srgbClr val="333333"/>
                </a:solidFill>
                <a:latin typeface="arial" panose="020B0604020202020204" pitchFamily="34" charset="0"/>
              </a:rPr>
              <a:t>En tiempo de ejecución los dos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deben mostrarse algo similar a esto:</a:t>
            </a:r>
            <a:endParaRPr lang="es-ES" dirty="0"/>
          </a:p>
        </p:txBody>
      </p:sp>
      <p:pic>
        <p:nvPicPr>
          <p:cNvPr id="11266" name="Picture 2" descr="lanzar segundo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1353" y="385500"/>
            <a:ext cx="3390900" cy="626745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anzar segundo Activ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729" y="385500"/>
            <a:ext cx="33909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917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99765" y="492170"/>
            <a:ext cx="5609228" cy="369332"/>
          </a:xfrm>
          <a:prstGeom prst="rect">
            <a:avLst/>
          </a:prstGeom>
        </p:spPr>
        <p:txBody>
          <a:bodyPr wrap="none">
            <a:spAutoFit/>
          </a:bodyPr>
          <a:lstStyle/>
          <a:p>
            <a:r>
              <a:rPr lang="es-ES" b="1" dirty="0">
                <a:solidFill>
                  <a:srgbClr val="333333"/>
                </a:solidFill>
                <a:latin typeface="Arial" panose="020B0604020202020204" pitchFamily="34" charset="0"/>
              </a:rPr>
              <a:t>Lanzar un segundo "</a:t>
            </a:r>
            <a:r>
              <a:rPr lang="es-ES" b="1" dirty="0" err="1">
                <a:solidFill>
                  <a:srgbClr val="333333"/>
                </a:solidFill>
                <a:latin typeface="Arial" panose="020B0604020202020204" pitchFamily="34" charset="0"/>
              </a:rPr>
              <a:t>Activity</a:t>
            </a:r>
            <a:r>
              <a:rPr lang="es-ES" b="1" dirty="0">
                <a:solidFill>
                  <a:srgbClr val="333333"/>
                </a:solidFill>
                <a:latin typeface="Arial" panose="020B0604020202020204" pitchFamily="34" charset="0"/>
              </a:rPr>
              <a:t>" y pasar parámetros</a:t>
            </a:r>
            <a:endParaRPr lang="es-ES" b="1" i="0" dirty="0">
              <a:solidFill>
                <a:srgbClr val="333333"/>
              </a:solidFill>
              <a:effectLst/>
              <a:latin typeface="Arial" panose="020B0604020202020204" pitchFamily="34" charset="0"/>
            </a:endParaRPr>
          </a:p>
        </p:txBody>
      </p:sp>
      <p:sp>
        <p:nvSpPr>
          <p:cNvPr id="3" name="Rectángulo 2"/>
          <p:cNvSpPr/>
          <p:nvPr/>
        </p:nvSpPr>
        <p:spPr>
          <a:xfrm>
            <a:off x="2599765" y="1596241"/>
            <a:ext cx="6096000" cy="3970318"/>
          </a:xfrm>
          <a:prstGeom prst="rect">
            <a:avLst/>
          </a:prstGeom>
        </p:spPr>
        <p:txBody>
          <a:bodyPr>
            <a:spAutoFit/>
          </a:bodyPr>
          <a:lstStyle/>
          <a:p>
            <a:pPr algn="just"/>
            <a:r>
              <a:rPr lang="es-ES" dirty="0">
                <a:solidFill>
                  <a:srgbClr val="333333"/>
                </a:solidFill>
                <a:latin typeface="arial" panose="020B0604020202020204" pitchFamily="34" charset="0"/>
              </a:rPr>
              <a:t>Hemos visto en el concepto anterior que un programa puede tener más de una ventana representando cada ventana con una clase que hereda de </a:t>
            </a:r>
            <a:r>
              <a:rPr lang="es-ES" dirty="0" err="1">
                <a:solidFill>
                  <a:srgbClr val="333333"/>
                </a:solidFill>
                <a:latin typeface="arial" panose="020B0604020202020204" pitchFamily="34" charset="0"/>
              </a:rPr>
              <a:t>AppCompatActivity</a:t>
            </a:r>
            <a:r>
              <a:rPr lang="es-ES" dirty="0">
                <a:solidFill>
                  <a:srgbClr val="333333"/>
                </a:solidFill>
                <a:latin typeface="arial" panose="020B0604020202020204" pitchFamily="34" charset="0"/>
              </a:rPr>
              <a:t>.</a:t>
            </a:r>
            <a:br>
              <a:rPr lang="es-ES" dirty="0">
                <a:solidFill>
                  <a:srgbClr val="333333"/>
                </a:solidFill>
                <a:latin typeface="arial" panose="020B0604020202020204" pitchFamily="34" charset="0"/>
              </a:rPr>
            </a:br>
            <a:r>
              <a:rPr lang="es-ES" dirty="0">
                <a:solidFill>
                  <a:srgbClr val="333333"/>
                </a:solidFill>
                <a:latin typeface="arial" panose="020B0604020202020204" pitchFamily="34" charset="0"/>
              </a:rPr>
              <a:t>Una situación muy común es que la primer ventana necesite enviar datos a la segunda para que a partir de estos proceda a efectuar una acción.</a:t>
            </a:r>
          </a:p>
          <a:p>
            <a:pPr algn="just"/>
            <a:r>
              <a:rPr lang="es-ES" b="1" dirty="0">
                <a:solidFill>
                  <a:srgbClr val="333333"/>
                </a:solidFill>
                <a:latin typeface="arial" panose="020B0604020202020204" pitchFamily="34" charset="0"/>
              </a:rPr>
              <a:t>Problema:</a:t>
            </a:r>
          </a:p>
          <a:p>
            <a:pPr algn="just"/>
            <a:r>
              <a:rPr lang="es-ES" dirty="0">
                <a:solidFill>
                  <a:srgbClr val="333333"/>
                </a:solidFill>
                <a:latin typeface="arial" panose="020B0604020202020204" pitchFamily="34" charset="0"/>
              </a:rPr>
              <a:t>Confeccionar un programa que solicite el ingrese de una dirección de un sitio web y seguidamente abrir una segunda ventana que muestre dicha página.</a:t>
            </a:r>
          </a:p>
          <a:p>
            <a:pPr algn="just"/>
            <a:r>
              <a:rPr lang="es-ES" dirty="0">
                <a:solidFill>
                  <a:srgbClr val="333333"/>
                </a:solidFill>
                <a:latin typeface="arial" panose="020B0604020202020204" pitchFamily="34" charset="0"/>
              </a:rPr>
              <a:t>Para resolver este problema utilizaremos el control visual </a:t>
            </a:r>
            <a:r>
              <a:rPr lang="es-ES" dirty="0" err="1">
                <a:solidFill>
                  <a:srgbClr val="333333"/>
                </a:solidFill>
                <a:latin typeface="arial" panose="020B0604020202020204" pitchFamily="34" charset="0"/>
              </a:rPr>
              <a:t>WebView</a:t>
            </a:r>
            <a:r>
              <a:rPr lang="es-ES" dirty="0">
                <a:solidFill>
                  <a:srgbClr val="333333"/>
                </a:solidFill>
                <a:latin typeface="arial" panose="020B0604020202020204" pitchFamily="34" charset="0"/>
              </a:rPr>
              <a:t> que nos permite mostrar el contenido de un sitio web.</a:t>
            </a:r>
          </a:p>
          <a:p>
            <a:pPr algn="just"/>
            <a:r>
              <a:rPr lang="es-ES" dirty="0">
                <a:solidFill>
                  <a:srgbClr val="333333"/>
                </a:solidFill>
                <a:latin typeface="arial" panose="020B0604020202020204" pitchFamily="34" charset="0"/>
              </a:rPr>
              <a:t>Crearemos un nuevo proyecto llamado proyecto012.</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887295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942" y="479176"/>
            <a:ext cx="3352799" cy="923330"/>
          </a:xfrm>
          <a:prstGeom prst="rect">
            <a:avLst/>
          </a:prstGeom>
        </p:spPr>
        <p:txBody>
          <a:bodyPr wrap="square">
            <a:spAutoFit/>
          </a:bodyPr>
          <a:lstStyle/>
          <a:p>
            <a:r>
              <a:rPr lang="es-ES" dirty="0">
                <a:solidFill>
                  <a:srgbClr val="333333"/>
                </a:solidFill>
                <a:latin typeface="arial" panose="020B0604020202020204" pitchFamily="34" charset="0"/>
              </a:rPr>
              <a:t>1 - Nuestro primer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tendrá la siguiente interfaz visual (ver controles):</a:t>
            </a:r>
            <a:endParaRPr lang="es-ES" dirty="0"/>
          </a:p>
        </p:txBody>
      </p:sp>
      <p:pic>
        <p:nvPicPr>
          <p:cNvPr id="12290" name="Picture 2" descr="lanzar segundo Activity con paramet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7554" y="180507"/>
            <a:ext cx="7620000" cy="658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679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3082" y="440194"/>
            <a:ext cx="4150659" cy="1754326"/>
          </a:xfrm>
          <a:prstGeom prst="rect">
            <a:avLst/>
          </a:prstGeom>
        </p:spPr>
        <p:txBody>
          <a:bodyPr wrap="square">
            <a:spAutoFit/>
          </a:bodyPr>
          <a:lstStyle/>
          <a:p>
            <a:pPr algn="just"/>
            <a:r>
              <a:rPr lang="es-ES" dirty="0">
                <a:solidFill>
                  <a:srgbClr val="333333"/>
                </a:solidFill>
                <a:latin typeface="arial" panose="020B0604020202020204" pitchFamily="34" charset="0"/>
              </a:rPr>
              <a:t>Tenemos un control de tipo </a:t>
            </a:r>
            <a:r>
              <a:rPr lang="es-ES" dirty="0" err="1">
                <a:solidFill>
                  <a:srgbClr val="333333"/>
                </a:solidFill>
                <a:latin typeface="arial" panose="020B0604020202020204" pitchFamily="34" charset="0"/>
              </a:rPr>
              <a:t>tipo</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EditText</a:t>
            </a:r>
            <a:r>
              <a:rPr lang="es-ES" dirty="0">
                <a:solidFill>
                  <a:srgbClr val="333333"/>
                </a:solidFill>
                <a:latin typeface="arial" panose="020B0604020202020204" pitchFamily="34" charset="0"/>
              </a:rPr>
              <a:t> (ID = et1, </a:t>
            </a:r>
            <a:r>
              <a:rPr lang="es-ES" dirty="0" err="1">
                <a:solidFill>
                  <a:srgbClr val="333333"/>
                </a:solidFill>
                <a:latin typeface="arial" panose="020B0604020202020204" pitchFamily="34" charset="0"/>
              </a:rPr>
              <a:t>hint</a:t>
            </a:r>
            <a:r>
              <a:rPr lang="es-ES" dirty="0">
                <a:solidFill>
                  <a:srgbClr val="333333"/>
                </a:solidFill>
                <a:latin typeface="arial" panose="020B0604020202020204" pitchFamily="34" charset="0"/>
              </a:rPr>
              <a:t> = "Ingrese un sitio web") y otro de tipo </a:t>
            </a:r>
            <a:r>
              <a:rPr lang="es-ES" dirty="0" err="1">
                <a:solidFill>
                  <a:srgbClr val="333333"/>
                </a:solidFill>
                <a:latin typeface="arial" panose="020B0604020202020204" pitchFamily="34" charset="0"/>
              </a:rPr>
              <a:t>Button</a:t>
            </a:r>
            <a:r>
              <a:rPr lang="es-ES" dirty="0">
                <a:solidFill>
                  <a:srgbClr val="333333"/>
                </a:solidFill>
                <a:latin typeface="arial" panose="020B0604020202020204" pitchFamily="34" charset="0"/>
              </a:rPr>
              <a:t> (inicializar la propiedad </a:t>
            </a:r>
            <a:r>
              <a:rPr lang="es-ES" dirty="0" err="1">
                <a:solidFill>
                  <a:srgbClr val="333333"/>
                </a:solidFill>
                <a:latin typeface="arial" panose="020B0604020202020204" pitchFamily="34" charset="0"/>
              </a:rPr>
              <a:t>onClick</a:t>
            </a:r>
            <a:r>
              <a:rPr lang="es-ES" dirty="0">
                <a:solidFill>
                  <a:srgbClr val="333333"/>
                </a:solidFill>
                <a:latin typeface="arial" panose="020B0604020202020204" pitchFamily="34" charset="0"/>
              </a:rPr>
              <a:t> con el nombre de método llamado "ver").</a:t>
            </a:r>
          </a:p>
          <a:p>
            <a:pPr algn="just"/>
            <a:r>
              <a:rPr lang="es-ES" dirty="0">
                <a:solidFill>
                  <a:srgbClr val="333333"/>
                </a:solidFill>
                <a:latin typeface="arial" panose="020B0604020202020204" pitchFamily="34" charset="0"/>
              </a:rPr>
              <a:t>El código fuente de esta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es:</a:t>
            </a:r>
            <a:endParaRPr lang="es-ES" b="0" i="0" dirty="0">
              <a:solidFill>
                <a:srgbClr val="333333"/>
              </a:solidFill>
              <a:effectLst/>
              <a:latin typeface="arial" panose="020B0604020202020204" pitchFamily="34" charset="0"/>
            </a:endParaRPr>
          </a:p>
        </p:txBody>
      </p:sp>
      <p:pic>
        <p:nvPicPr>
          <p:cNvPr id="3" name="Imagen 2"/>
          <p:cNvPicPr>
            <a:picLocks noChangeAspect="1"/>
          </p:cNvPicPr>
          <p:nvPr/>
        </p:nvPicPr>
        <p:blipFill>
          <a:blip r:embed="rId2"/>
          <a:stretch>
            <a:fillRect/>
          </a:stretch>
        </p:blipFill>
        <p:spPr>
          <a:xfrm>
            <a:off x="5117666" y="98611"/>
            <a:ext cx="6583897" cy="6624918"/>
          </a:xfrm>
          <a:prstGeom prst="rect">
            <a:avLst/>
          </a:prstGeom>
        </p:spPr>
      </p:pic>
    </p:spTree>
    <p:extLst>
      <p:ext uri="{BB962C8B-B14F-4D97-AF65-F5344CB8AC3E}">
        <p14:creationId xmlns:p14="http://schemas.microsoft.com/office/powerpoint/2010/main" val="20866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541929" y="430323"/>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Primero definimos dos vectores paralelos donde almacenamos en uno los nombres de países y en el otro almacenamos la cantidad de habitantes de dichos países:</a:t>
            </a:r>
            <a:endParaRPr lang="es-ES" dirty="0"/>
          </a:p>
        </p:txBody>
      </p:sp>
      <p:pic>
        <p:nvPicPr>
          <p:cNvPr id="3" name="Imagen 2"/>
          <p:cNvPicPr>
            <a:picLocks noChangeAspect="1"/>
          </p:cNvPicPr>
          <p:nvPr/>
        </p:nvPicPr>
        <p:blipFill rotWithShape="1">
          <a:blip r:embed="rId2"/>
          <a:srcRect l="5735" t="22231" r="21765" b="26219"/>
          <a:stretch/>
        </p:blipFill>
        <p:spPr>
          <a:xfrm>
            <a:off x="1004047" y="1550894"/>
            <a:ext cx="8839200" cy="1506071"/>
          </a:xfrm>
          <a:prstGeom prst="rect">
            <a:avLst/>
          </a:prstGeom>
        </p:spPr>
      </p:pic>
      <p:sp>
        <p:nvSpPr>
          <p:cNvPr id="4" name="Rectángulo 3"/>
          <p:cNvSpPr/>
          <p:nvPr/>
        </p:nvSpPr>
        <p:spPr>
          <a:xfrm>
            <a:off x="1353670" y="3254206"/>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Definimos un objeto de tipo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y otro de tipo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donde almacenaremos las referencias a los objetos que definimos en el archivo XML:</a:t>
            </a:r>
            <a:endParaRPr lang="es-ES" dirty="0"/>
          </a:p>
        </p:txBody>
      </p:sp>
      <p:pic>
        <p:nvPicPr>
          <p:cNvPr id="5" name="Imagen 4"/>
          <p:cNvPicPr>
            <a:picLocks noChangeAspect="1"/>
          </p:cNvPicPr>
          <p:nvPr/>
        </p:nvPicPr>
        <p:blipFill rotWithShape="1">
          <a:blip r:embed="rId3"/>
          <a:srcRect l="5515" t="26209" r="69485" b="30144"/>
          <a:stretch/>
        </p:blipFill>
        <p:spPr>
          <a:xfrm>
            <a:off x="3307976" y="4554072"/>
            <a:ext cx="3048000" cy="1093694"/>
          </a:xfrm>
          <a:prstGeom prst="rect">
            <a:avLst/>
          </a:prstGeom>
        </p:spPr>
      </p:pic>
    </p:spTree>
    <p:extLst>
      <p:ext uri="{BB962C8B-B14F-4D97-AF65-F5344CB8AC3E}">
        <p14:creationId xmlns:p14="http://schemas.microsoft.com/office/powerpoint/2010/main" val="3351581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66682" y="305724"/>
            <a:ext cx="7440705" cy="1200329"/>
          </a:xfrm>
          <a:prstGeom prst="rect">
            <a:avLst/>
          </a:prstGeom>
        </p:spPr>
        <p:txBody>
          <a:bodyPr wrap="square">
            <a:spAutoFit/>
          </a:bodyPr>
          <a:lstStyle/>
          <a:p>
            <a:r>
              <a:rPr lang="es-ES" dirty="0">
                <a:solidFill>
                  <a:srgbClr val="333333"/>
                </a:solidFill>
                <a:latin typeface="arial" panose="020B0604020202020204" pitchFamily="34" charset="0"/>
              </a:rPr>
              <a:t>Como podemos ver la diferencia con el concepto anterior es que llamamos al método </a:t>
            </a:r>
            <a:r>
              <a:rPr lang="es-ES" dirty="0" err="1">
                <a:solidFill>
                  <a:srgbClr val="333333"/>
                </a:solidFill>
                <a:latin typeface="arial" panose="020B0604020202020204" pitchFamily="34" charset="0"/>
              </a:rPr>
              <a:t>putExtra</a:t>
            </a:r>
            <a:r>
              <a:rPr lang="es-ES" dirty="0">
                <a:solidFill>
                  <a:srgbClr val="333333"/>
                </a:solidFill>
                <a:latin typeface="arial" panose="020B0604020202020204" pitchFamily="34" charset="0"/>
              </a:rPr>
              <a:t> de la clase </a:t>
            </a:r>
            <a:r>
              <a:rPr lang="es-ES" dirty="0" err="1">
                <a:solidFill>
                  <a:srgbClr val="333333"/>
                </a:solidFill>
                <a:latin typeface="arial" panose="020B0604020202020204" pitchFamily="34" charset="0"/>
              </a:rPr>
              <a:t>Intent</a:t>
            </a:r>
            <a:r>
              <a:rPr lang="es-ES" dirty="0">
                <a:solidFill>
                  <a:srgbClr val="333333"/>
                </a:solidFill>
                <a:latin typeface="arial" panose="020B0604020202020204" pitchFamily="34" charset="0"/>
              </a:rPr>
              <a:t>. Tiene dos parámetros de tipo </a:t>
            </a:r>
            <a:r>
              <a:rPr lang="es-ES" dirty="0" err="1">
                <a:solidFill>
                  <a:srgbClr val="333333"/>
                </a:solidFill>
                <a:latin typeface="arial" panose="020B0604020202020204" pitchFamily="34" charset="0"/>
              </a:rPr>
              <a:t>String</a:t>
            </a:r>
            <a:r>
              <a:rPr lang="es-ES" dirty="0">
                <a:solidFill>
                  <a:srgbClr val="333333"/>
                </a:solidFill>
                <a:latin typeface="arial" panose="020B0604020202020204" pitchFamily="34" charset="0"/>
              </a:rPr>
              <a:t>, en el primero indicamos el nombre del dato y en el segundo el valor del dato:</a:t>
            </a:r>
            <a:endParaRPr lang="es-ES" dirty="0"/>
          </a:p>
        </p:txBody>
      </p:sp>
      <p:pic>
        <p:nvPicPr>
          <p:cNvPr id="3" name="Imagen 2"/>
          <p:cNvPicPr>
            <a:picLocks noChangeAspect="1"/>
          </p:cNvPicPr>
          <p:nvPr/>
        </p:nvPicPr>
        <p:blipFill>
          <a:blip r:embed="rId2"/>
          <a:stretch>
            <a:fillRect/>
          </a:stretch>
        </p:blipFill>
        <p:spPr>
          <a:xfrm>
            <a:off x="0" y="1425793"/>
            <a:ext cx="12174071" cy="5271638"/>
          </a:xfrm>
          <a:prstGeom prst="rect">
            <a:avLst/>
          </a:prstGeom>
        </p:spPr>
      </p:pic>
    </p:spTree>
    <p:extLst>
      <p:ext uri="{BB962C8B-B14F-4D97-AF65-F5344CB8AC3E}">
        <p14:creationId xmlns:p14="http://schemas.microsoft.com/office/powerpoint/2010/main" val="651870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4800" y="354577"/>
            <a:ext cx="3576918" cy="1754326"/>
          </a:xfrm>
          <a:prstGeom prst="rect">
            <a:avLst/>
          </a:prstGeom>
        </p:spPr>
        <p:txBody>
          <a:bodyPr wrap="square">
            <a:spAutoFit/>
          </a:bodyPr>
          <a:lstStyle/>
          <a:p>
            <a:r>
              <a:rPr lang="es-ES" dirty="0">
                <a:solidFill>
                  <a:srgbClr val="333333"/>
                </a:solidFill>
                <a:latin typeface="arial" panose="020B0604020202020204" pitchFamily="34" charset="0"/>
              </a:rPr>
              <a:t>La segunda interfaz visual (recordemos que debemos presionar el botón derecho en la ventana Project (sobre app) y seleccionar la opción New -&gt;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-&gt; </a:t>
            </a:r>
            <a:r>
              <a:rPr lang="es-ES" dirty="0" err="1">
                <a:solidFill>
                  <a:srgbClr val="333333"/>
                </a:solidFill>
                <a:latin typeface="arial" panose="020B0604020202020204" pitchFamily="34" charset="0"/>
              </a:rPr>
              <a:t>Emplty</a:t>
            </a:r>
            <a:r>
              <a:rPr lang="es-ES" dirty="0">
                <a:solidFill>
                  <a:srgbClr val="333333"/>
                </a:solidFill>
                <a:latin typeface="arial" panose="020B0604020202020204" pitchFamily="34" charset="0"/>
              </a:rPr>
              <a:t>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a:t>
            </a:r>
            <a:endParaRPr lang="es-ES" dirty="0"/>
          </a:p>
        </p:txBody>
      </p:sp>
      <p:pic>
        <p:nvPicPr>
          <p:cNvPr id="13314" name="Picture 2" descr="lanzar segundo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846" y="215478"/>
            <a:ext cx="7473389" cy="643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261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3412" y="452282"/>
            <a:ext cx="3290047" cy="1200329"/>
          </a:xfrm>
          <a:prstGeom prst="rect">
            <a:avLst/>
          </a:prstGeom>
        </p:spPr>
        <p:txBody>
          <a:bodyPr wrap="square">
            <a:spAutoFit/>
          </a:bodyPr>
          <a:lstStyle/>
          <a:p>
            <a:r>
              <a:rPr lang="es-ES" dirty="0">
                <a:solidFill>
                  <a:srgbClr val="333333"/>
                </a:solidFill>
                <a:latin typeface="arial" panose="020B0604020202020204" pitchFamily="34" charset="0"/>
              </a:rPr>
              <a:t>En el diálogo que aparece especificamos el nombre de nuestra segundo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 y lo llamaremos Actividad2:</a:t>
            </a:r>
            <a:endParaRPr lang="es-ES" dirty="0"/>
          </a:p>
        </p:txBody>
      </p:sp>
      <p:pic>
        <p:nvPicPr>
          <p:cNvPr id="14338" name="Picture 2" descr="lanzar segundo Activity con paramet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17" y="174811"/>
            <a:ext cx="7600950" cy="65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36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9623" y="631576"/>
            <a:ext cx="3854824" cy="923330"/>
          </a:xfrm>
          <a:prstGeom prst="rect">
            <a:avLst/>
          </a:prstGeom>
        </p:spPr>
        <p:txBody>
          <a:bodyPr wrap="square">
            <a:spAutoFit/>
          </a:bodyPr>
          <a:lstStyle/>
          <a:p>
            <a:r>
              <a:rPr lang="es-ES" dirty="0">
                <a:solidFill>
                  <a:srgbClr val="333333"/>
                </a:solidFill>
                <a:latin typeface="arial" panose="020B0604020202020204" pitchFamily="34" charset="0"/>
              </a:rPr>
              <a:t>Disponemos un objeto de la clase </a:t>
            </a:r>
            <a:r>
              <a:rPr lang="es-ES" dirty="0" err="1">
                <a:solidFill>
                  <a:srgbClr val="333333"/>
                </a:solidFill>
                <a:latin typeface="arial" panose="020B0604020202020204" pitchFamily="34" charset="0"/>
              </a:rPr>
              <a:t>WebView</a:t>
            </a:r>
            <a:r>
              <a:rPr lang="es-ES" dirty="0">
                <a:solidFill>
                  <a:srgbClr val="333333"/>
                </a:solidFill>
                <a:latin typeface="arial" panose="020B0604020202020204" pitchFamily="34" charset="0"/>
              </a:rPr>
              <a:t> que se encuentra en la pestaña "</a:t>
            </a:r>
            <a:r>
              <a:rPr lang="es-ES" dirty="0" err="1">
                <a:solidFill>
                  <a:srgbClr val="333333"/>
                </a:solidFill>
                <a:latin typeface="arial" panose="020B0604020202020204" pitchFamily="34" charset="0"/>
              </a:rPr>
              <a:t>Containers</a:t>
            </a:r>
            <a:r>
              <a:rPr lang="es-ES" dirty="0">
                <a:solidFill>
                  <a:srgbClr val="333333"/>
                </a:solidFill>
                <a:latin typeface="arial" panose="020B0604020202020204" pitchFamily="34" charset="0"/>
              </a:rPr>
              <a:t>" y un </a:t>
            </a:r>
            <a:r>
              <a:rPr lang="es-ES" dirty="0" err="1">
                <a:solidFill>
                  <a:srgbClr val="333333"/>
                </a:solidFill>
                <a:latin typeface="arial" panose="020B0604020202020204" pitchFamily="34" charset="0"/>
              </a:rPr>
              <a:t>Button</a:t>
            </a:r>
            <a:r>
              <a:rPr lang="es-ES" dirty="0">
                <a:solidFill>
                  <a:srgbClr val="333333"/>
                </a:solidFill>
                <a:latin typeface="arial" panose="020B0604020202020204" pitchFamily="34" charset="0"/>
              </a:rPr>
              <a:t>:</a:t>
            </a:r>
            <a:endParaRPr lang="es-ES" dirty="0"/>
          </a:p>
        </p:txBody>
      </p:sp>
      <p:pic>
        <p:nvPicPr>
          <p:cNvPr id="15362" name="Picture 2" descr="lanzar segundo Activity con paramet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684" y="397048"/>
            <a:ext cx="6962400" cy="601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93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12328" y="438381"/>
            <a:ext cx="2894260" cy="923330"/>
          </a:xfrm>
          <a:prstGeom prst="rect">
            <a:avLst/>
          </a:prstGeom>
        </p:spPr>
        <p:txBody>
          <a:bodyPr wrap="square">
            <a:spAutoFit/>
          </a:bodyPr>
          <a:lstStyle/>
          <a:p>
            <a:r>
              <a:rPr lang="es-ES" dirty="0">
                <a:solidFill>
                  <a:srgbClr val="333333"/>
                </a:solidFill>
                <a:latin typeface="arial" panose="020B0604020202020204" pitchFamily="34" charset="0"/>
              </a:rPr>
              <a:t>Codificamos la funcionalidad de la segunda actividad</a:t>
            </a:r>
            <a:endParaRPr lang="es-ES" dirty="0"/>
          </a:p>
        </p:txBody>
      </p:sp>
      <p:pic>
        <p:nvPicPr>
          <p:cNvPr id="3" name="Imagen 2"/>
          <p:cNvPicPr>
            <a:picLocks noChangeAspect="1"/>
          </p:cNvPicPr>
          <p:nvPr/>
        </p:nvPicPr>
        <p:blipFill>
          <a:blip r:embed="rId2"/>
          <a:stretch>
            <a:fillRect/>
          </a:stretch>
        </p:blipFill>
        <p:spPr>
          <a:xfrm>
            <a:off x="3834467" y="0"/>
            <a:ext cx="6620806" cy="6858000"/>
          </a:xfrm>
          <a:prstGeom prst="rect">
            <a:avLst/>
          </a:prstGeom>
        </p:spPr>
      </p:pic>
    </p:spTree>
    <p:extLst>
      <p:ext uri="{BB962C8B-B14F-4D97-AF65-F5344CB8AC3E}">
        <p14:creationId xmlns:p14="http://schemas.microsoft.com/office/powerpoint/2010/main" val="1930643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52282" y="238036"/>
            <a:ext cx="9457765" cy="923330"/>
          </a:xfrm>
          <a:prstGeom prst="rect">
            <a:avLst/>
          </a:prstGeom>
        </p:spPr>
        <p:txBody>
          <a:bodyPr wrap="square">
            <a:spAutoFit/>
          </a:bodyPr>
          <a:lstStyle/>
          <a:p>
            <a:r>
              <a:rPr lang="es-ES" dirty="0">
                <a:solidFill>
                  <a:srgbClr val="333333"/>
                </a:solidFill>
                <a:latin typeface="arial" panose="020B0604020202020204" pitchFamily="34" charset="0"/>
              </a:rPr>
              <a:t>En esta clase definimos una variable de tipo </a:t>
            </a:r>
            <a:r>
              <a:rPr lang="es-ES" dirty="0" err="1">
                <a:solidFill>
                  <a:srgbClr val="333333"/>
                </a:solidFill>
                <a:latin typeface="arial" panose="020B0604020202020204" pitchFamily="34" charset="0"/>
              </a:rPr>
              <a:t>Bundle</a:t>
            </a:r>
            <a:r>
              <a:rPr lang="es-ES" dirty="0">
                <a:solidFill>
                  <a:srgbClr val="333333"/>
                </a:solidFill>
                <a:latin typeface="arial" panose="020B0604020202020204" pitchFamily="34" charset="0"/>
              </a:rPr>
              <a:t> y la inicializamos llamando al método </a:t>
            </a:r>
            <a:r>
              <a:rPr lang="es-ES" dirty="0" err="1">
                <a:solidFill>
                  <a:srgbClr val="333333"/>
                </a:solidFill>
                <a:latin typeface="arial" panose="020B0604020202020204" pitchFamily="34" charset="0"/>
              </a:rPr>
              <a:t>getExtras</a:t>
            </a:r>
            <a:r>
              <a:rPr lang="es-ES" dirty="0">
                <a:solidFill>
                  <a:srgbClr val="333333"/>
                </a:solidFill>
                <a:latin typeface="arial" panose="020B0604020202020204" pitchFamily="34" charset="0"/>
              </a:rPr>
              <a:t>() de la clase </a:t>
            </a:r>
            <a:r>
              <a:rPr lang="es-ES" dirty="0" err="1">
                <a:solidFill>
                  <a:srgbClr val="333333"/>
                </a:solidFill>
                <a:latin typeface="arial" panose="020B0604020202020204" pitchFamily="34" charset="0"/>
              </a:rPr>
              <a:t>Intent</a:t>
            </a:r>
            <a:r>
              <a:rPr lang="es-ES" dirty="0">
                <a:solidFill>
                  <a:srgbClr val="333333"/>
                </a:solidFill>
                <a:latin typeface="arial" panose="020B0604020202020204" pitchFamily="34" charset="0"/>
              </a:rPr>
              <a:t> (esto lo hacemos para recuperar el o los parámetros que envió la otra actividad (</a:t>
            </a:r>
            <a:r>
              <a:rPr lang="es-ES" dirty="0" err="1">
                <a:solidFill>
                  <a:srgbClr val="333333"/>
                </a:solidFill>
                <a:latin typeface="arial" panose="020B0604020202020204" pitchFamily="34" charset="0"/>
              </a:rPr>
              <a:t>Activity</a:t>
            </a:r>
            <a:r>
              <a:rPr lang="es-ES" dirty="0">
                <a:solidFill>
                  <a:srgbClr val="333333"/>
                </a:solidFill>
                <a:latin typeface="arial" panose="020B0604020202020204" pitchFamily="34" charset="0"/>
              </a:rPr>
              <a:t>)):</a:t>
            </a:r>
            <a:endParaRPr lang="es-ES" dirty="0"/>
          </a:p>
        </p:txBody>
      </p:sp>
      <p:pic>
        <p:nvPicPr>
          <p:cNvPr id="3" name="Imagen 2"/>
          <p:cNvPicPr>
            <a:picLocks noChangeAspect="1"/>
          </p:cNvPicPr>
          <p:nvPr/>
        </p:nvPicPr>
        <p:blipFill>
          <a:blip r:embed="rId2"/>
          <a:stretch>
            <a:fillRect/>
          </a:stretch>
        </p:blipFill>
        <p:spPr>
          <a:xfrm>
            <a:off x="0" y="1358590"/>
            <a:ext cx="11951815" cy="4505201"/>
          </a:xfrm>
          <a:prstGeom prst="rect">
            <a:avLst/>
          </a:prstGeom>
        </p:spPr>
      </p:pic>
      <p:sp>
        <p:nvSpPr>
          <p:cNvPr id="4" name="Rectángulo 3"/>
          <p:cNvSpPr/>
          <p:nvPr/>
        </p:nvSpPr>
        <p:spPr>
          <a:xfrm>
            <a:off x="2716306" y="5966047"/>
            <a:ext cx="6096000" cy="646331"/>
          </a:xfrm>
          <a:prstGeom prst="rect">
            <a:avLst/>
          </a:prstGeom>
        </p:spPr>
        <p:txBody>
          <a:bodyPr>
            <a:spAutoFit/>
          </a:bodyPr>
          <a:lstStyle/>
          <a:p>
            <a:r>
              <a:rPr lang="es-ES" dirty="0">
                <a:solidFill>
                  <a:srgbClr val="333333"/>
                </a:solidFill>
                <a:latin typeface="arial" panose="020B0604020202020204" pitchFamily="34" charset="0"/>
              </a:rPr>
              <a:t>El método </a:t>
            </a:r>
            <a:r>
              <a:rPr lang="es-ES" dirty="0" err="1">
                <a:solidFill>
                  <a:srgbClr val="333333"/>
                </a:solidFill>
                <a:latin typeface="arial" panose="020B0604020202020204" pitchFamily="34" charset="0"/>
              </a:rPr>
              <a:t>loadUrl</a:t>
            </a:r>
            <a:r>
              <a:rPr lang="es-ES" dirty="0">
                <a:solidFill>
                  <a:srgbClr val="333333"/>
                </a:solidFill>
                <a:latin typeface="arial" panose="020B0604020202020204" pitchFamily="34" charset="0"/>
              </a:rPr>
              <a:t> de la clase </a:t>
            </a:r>
            <a:r>
              <a:rPr lang="es-ES" dirty="0" err="1">
                <a:solidFill>
                  <a:srgbClr val="333333"/>
                </a:solidFill>
                <a:latin typeface="arial" panose="020B0604020202020204" pitchFamily="34" charset="0"/>
              </a:rPr>
              <a:t>WebView</a:t>
            </a:r>
            <a:r>
              <a:rPr lang="es-ES" dirty="0">
                <a:solidFill>
                  <a:srgbClr val="333333"/>
                </a:solidFill>
                <a:latin typeface="arial" panose="020B0604020202020204" pitchFamily="34" charset="0"/>
              </a:rPr>
              <a:t> permite visualizar el contenido de un sitio web.</a:t>
            </a:r>
            <a:endParaRPr lang="es-ES" dirty="0"/>
          </a:p>
        </p:txBody>
      </p:sp>
    </p:spTree>
    <p:extLst>
      <p:ext uri="{BB962C8B-B14F-4D97-AF65-F5344CB8AC3E}">
        <p14:creationId xmlns:p14="http://schemas.microsoft.com/office/powerpoint/2010/main" val="692004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7577" y="354577"/>
            <a:ext cx="2949388" cy="2308324"/>
          </a:xfrm>
          <a:prstGeom prst="rect">
            <a:avLst/>
          </a:prstGeom>
        </p:spPr>
        <p:txBody>
          <a:bodyPr wrap="square">
            <a:spAutoFit/>
          </a:bodyPr>
          <a:lstStyle/>
          <a:p>
            <a:pPr algn="just"/>
            <a:r>
              <a:rPr lang="es-ES" b="1" dirty="0">
                <a:solidFill>
                  <a:srgbClr val="333333"/>
                </a:solidFill>
                <a:latin typeface="arial" panose="020B0604020202020204" pitchFamily="34" charset="0"/>
              </a:rPr>
              <a:t>Importante</a:t>
            </a:r>
          </a:p>
          <a:p>
            <a:pPr algn="just"/>
            <a:r>
              <a:rPr lang="es-ES" dirty="0">
                <a:solidFill>
                  <a:srgbClr val="333333"/>
                </a:solidFill>
                <a:latin typeface="arial" panose="020B0604020202020204" pitchFamily="34" charset="0"/>
              </a:rPr>
              <a:t>Como nuestra aplicación debe acceder a internet debemos hacer una configuración en el archivo "AndroidManifest.xml", podemos ubicar este archivo:</a:t>
            </a:r>
            <a:endParaRPr lang="es-ES" b="0" i="0" dirty="0">
              <a:solidFill>
                <a:srgbClr val="333333"/>
              </a:solidFill>
              <a:effectLst/>
              <a:latin typeface="arial" panose="020B0604020202020204" pitchFamily="34" charset="0"/>
            </a:endParaRPr>
          </a:p>
        </p:txBody>
      </p:sp>
      <p:pic>
        <p:nvPicPr>
          <p:cNvPr id="16386" name="Picture 2" descr="lanzar segundo Activity con paramet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078" y="74127"/>
            <a:ext cx="7446497" cy="670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505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71482" y="210235"/>
            <a:ext cx="7086600" cy="369332"/>
          </a:xfrm>
          <a:prstGeom prst="rect">
            <a:avLst/>
          </a:prstGeom>
        </p:spPr>
        <p:txBody>
          <a:bodyPr wrap="square">
            <a:spAutoFit/>
          </a:bodyPr>
          <a:lstStyle/>
          <a:p>
            <a:r>
              <a:rPr lang="es-ES" dirty="0">
                <a:solidFill>
                  <a:srgbClr val="333333"/>
                </a:solidFill>
                <a:latin typeface="arial" panose="020B0604020202020204" pitchFamily="34" charset="0"/>
              </a:rPr>
              <a:t>Agregamos el permiso </a:t>
            </a:r>
            <a:r>
              <a:rPr lang="es-ES" dirty="0" err="1">
                <a:solidFill>
                  <a:srgbClr val="333333"/>
                </a:solidFill>
                <a:latin typeface="arial" panose="020B0604020202020204" pitchFamily="34" charset="0"/>
              </a:rPr>
              <a:t>tipeando</a:t>
            </a:r>
            <a:r>
              <a:rPr lang="es-ES" dirty="0">
                <a:solidFill>
                  <a:srgbClr val="333333"/>
                </a:solidFill>
                <a:latin typeface="arial" panose="020B0604020202020204" pitchFamily="34" charset="0"/>
              </a:rPr>
              <a:t> lo siguiente en este archivo:</a:t>
            </a:r>
            <a:endParaRPr lang="es-ES" dirty="0"/>
          </a:p>
        </p:txBody>
      </p:sp>
      <p:pic>
        <p:nvPicPr>
          <p:cNvPr id="3" name="Imagen 2"/>
          <p:cNvPicPr>
            <a:picLocks noChangeAspect="1"/>
          </p:cNvPicPr>
          <p:nvPr/>
        </p:nvPicPr>
        <p:blipFill>
          <a:blip r:embed="rId2"/>
          <a:stretch>
            <a:fillRect/>
          </a:stretch>
        </p:blipFill>
        <p:spPr>
          <a:xfrm>
            <a:off x="1536324" y="722240"/>
            <a:ext cx="8998325" cy="2606009"/>
          </a:xfrm>
          <a:prstGeom prst="rect">
            <a:avLst/>
          </a:prstGeom>
        </p:spPr>
      </p:pic>
      <p:pic>
        <p:nvPicPr>
          <p:cNvPr id="4" name="Imagen 3"/>
          <p:cNvPicPr>
            <a:picLocks noChangeAspect="1"/>
          </p:cNvPicPr>
          <p:nvPr/>
        </p:nvPicPr>
        <p:blipFill>
          <a:blip r:embed="rId3"/>
          <a:stretch>
            <a:fillRect/>
          </a:stretch>
        </p:blipFill>
        <p:spPr>
          <a:xfrm>
            <a:off x="2411505" y="3328249"/>
            <a:ext cx="6894979" cy="3283323"/>
          </a:xfrm>
          <a:prstGeom prst="rect">
            <a:avLst/>
          </a:prstGeom>
        </p:spPr>
      </p:pic>
    </p:spTree>
    <p:extLst>
      <p:ext uri="{BB962C8B-B14F-4D97-AF65-F5344CB8AC3E}">
        <p14:creationId xmlns:p14="http://schemas.microsoft.com/office/powerpoint/2010/main" val="3769295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8940" y="183340"/>
            <a:ext cx="3496235" cy="923330"/>
          </a:xfrm>
          <a:prstGeom prst="rect">
            <a:avLst/>
          </a:prstGeom>
        </p:spPr>
        <p:txBody>
          <a:bodyPr wrap="square">
            <a:spAutoFit/>
          </a:bodyPr>
          <a:lstStyle/>
          <a:p>
            <a:r>
              <a:rPr lang="es-ES" dirty="0">
                <a:solidFill>
                  <a:srgbClr val="333333"/>
                </a:solidFill>
                <a:latin typeface="arial" panose="020B0604020202020204" pitchFamily="34" charset="0"/>
              </a:rPr>
              <a:t>Luego el archivo AndroidManifest.xml queda con el permiso agregado:</a:t>
            </a: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39" y="1106670"/>
            <a:ext cx="10058400" cy="5618310"/>
          </a:xfrm>
          <a:prstGeom prst="rect">
            <a:avLst/>
          </a:prstGeom>
        </p:spPr>
      </p:pic>
    </p:spTree>
    <p:extLst>
      <p:ext uri="{BB962C8B-B14F-4D97-AF65-F5344CB8AC3E}">
        <p14:creationId xmlns:p14="http://schemas.microsoft.com/office/powerpoint/2010/main" val="984460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2047" y="215170"/>
            <a:ext cx="7360024" cy="646331"/>
          </a:xfrm>
          <a:prstGeom prst="rect">
            <a:avLst/>
          </a:prstGeom>
        </p:spPr>
        <p:txBody>
          <a:bodyPr wrap="square">
            <a:spAutoFit/>
          </a:bodyPr>
          <a:lstStyle/>
          <a:p>
            <a:pPr algn="just"/>
            <a:r>
              <a:rPr lang="es-ES" dirty="0">
                <a:solidFill>
                  <a:srgbClr val="333333"/>
                </a:solidFill>
                <a:latin typeface="arial" panose="020B0604020202020204" pitchFamily="34" charset="0"/>
              </a:rPr>
              <a:t>Ahora nuestro programa debería estar funcionando completamente.</a:t>
            </a:r>
          </a:p>
          <a:p>
            <a:pPr algn="just"/>
            <a:r>
              <a:rPr lang="es-ES" dirty="0">
                <a:solidFill>
                  <a:srgbClr val="333333"/>
                </a:solidFill>
                <a:latin typeface="arial" panose="020B0604020202020204" pitchFamily="34" charset="0"/>
              </a:rPr>
              <a:t>La primer ventana debería ser algo similar a esto:</a:t>
            </a:r>
            <a:endParaRPr lang="es-ES" b="0" i="0" dirty="0">
              <a:solidFill>
                <a:srgbClr val="333333"/>
              </a:solidFill>
              <a:effectLst/>
              <a:latin typeface="arial" panose="020B0604020202020204" pitchFamily="34" charset="0"/>
            </a:endParaRPr>
          </a:p>
        </p:txBody>
      </p:sp>
      <p:pic>
        <p:nvPicPr>
          <p:cNvPr id="18436" name="Picture 4" descr="lanzar segundo Activity con paramet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234" y="932330"/>
            <a:ext cx="3063541" cy="569192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5337418" y="1514146"/>
            <a:ext cx="1493687" cy="1477328"/>
          </a:xfrm>
          <a:prstGeom prst="rect">
            <a:avLst/>
          </a:prstGeom>
        </p:spPr>
        <p:txBody>
          <a:bodyPr wrap="square">
            <a:spAutoFit/>
          </a:bodyPr>
          <a:lstStyle/>
          <a:p>
            <a:r>
              <a:rPr lang="es-ES" dirty="0">
                <a:solidFill>
                  <a:srgbClr val="333333"/>
                </a:solidFill>
                <a:latin typeface="arial" panose="020B0604020202020204" pitchFamily="34" charset="0"/>
              </a:rPr>
              <a:t>La segunda ventana debería ser algo similar a esto otro:</a:t>
            </a:r>
            <a:endParaRPr lang="es-ES" dirty="0"/>
          </a:p>
        </p:txBody>
      </p:sp>
      <p:pic>
        <p:nvPicPr>
          <p:cNvPr id="18438" name="Picture 6" descr="lanzar segundo Activity con parametr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732" y="932329"/>
            <a:ext cx="3106262" cy="569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36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98375" y="687109"/>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En el método </a:t>
            </a:r>
            <a:r>
              <a:rPr lang="es-ES" b="0" i="0" dirty="0" err="1" smtClean="0">
                <a:solidFill>
                  <a:srgbClr val="333333"/>
                </a:solidFill>
                <a:effectLst/>
                <a:latin typeface="arial" panose="020B0604020202020204" pitchFamily="34" charset="0"/>
              </a:rPr>
              <a:t>onCreate</a:t>
            </a:r>
            <a:r>
              <a:rPr lang="es-ES" b="0" i="0" dirty="0" smtClean="0">
                <a:solidFill>
                  <a:srgbClr val="333333"/>
                </a:solidFill>
                <a:effectLst/>
                <a:latin typeface="arial" panose="020B0604020202020204" pitchFamily="34" charset="0"/>
              </a:rPr>
              <a:t> obtenemos la referencia a los dos objetos:</a:t>
            </a:r>
            <a:endParaRPr lang="es-ES" dirty="0"/>
          </a:p>
        </p:txBody>
      </p:sp>
      <p:pic>
        <p:nvPicPr>
          <p:cNvPr id="4" name="Imagen 3"/>
          <p:cNvPicPr>
            <a:picLocks noChangeAspect="1"/>
          </p:cNvPicPr>
          <p:nvPr/>
        </p:nvPicPr>
        <p:blipFill rotWithShape="1">
          <a:blip r:embed="rId2"/>
          <a:srcRect l="5440" t="28356" r="53089" b="27998"/>
          <a:stretch/>
        </p:blipFill>
        <p:spPr>
          <a:xfrm>
            <a:off x="2716305" y="1722096"/>
            <a:ext cx="5056094" cy="1093694"/>
          </a:xfrm>
          <a:prstGeom prst="rect">
            <a:avLst/>
          </a:prstGeom>
        </p:spPr>
      </p:pic>
      <p:sp>
        <p:nvSpPr>
          <p:cNvPr id="5" name="Rectángulo 4"/>
          <p:cNvSpPr/>
          <p:nvPr/>
        </p:nvSpPr>
        <p:spPr>
          <a:xfrm>
            <a:off x="2492188" y="3204446"/>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Creamos un objeto de la clase </a:t>
            </a:r>
            <a:r>
              <a:rPr lang="es-ES" b="0" i="0" dirty="0" err="1" smtClean="0">
                <a:solidFill>
                  <a:srgbClr val="333333"/>
                </a:solidFill>
                <a:effectLst/>
                <a:latin typeface="arial" panose="020B0604020202020204" pitchFamily="34" charset="0"/>
              </a:rPr>
              <a:t>ArrayAdapter</a:t>
            </a:r>
            <a:r>
              <a:rPr lang="es-ES" b="0" i="0" dirty="0" smtClean="0">
                <a:solidFill>
                  <a:srgbClr val="333333"/>
                </a:solidFill>
                <a:effectLst/>
                <a:latin typeface="arial" panose="020B0604020202020204" pitchFamily="34" charset="0"/>
              </a:rPr>
              <a:t> de forma similar a como lo hicimos cuando vimos la clase </a:t>
            </a:r>
            <a:r>
              <a:rPr lang="es-ES" b="0" i="0" dirty="0" err="1" smtClean="0">
                <a:solidFill>
                  <a:srgbClr val="333333"/>
                </a:solidFill>
                <a:effectLst/>
                <a:latin typeface="arial" panose="020B0604020202020204" pitchFamily="34" charset="0"/>
              </a:rPr>
              <a:t>Spinner</a:t>
            </a:r>
            <a:r>
              <a:rPr lang="es-ES" b="0" i="0" dirty="0" smtClean="0">
                <a:solidFill>
                  <a:srgbClr val="333333"/>
                </a:solidFill>
                <a:effectLst/>
                <a:latin typeface="arial" panose="020B0604020202020204" pitchFamily="34" charset="0"/>
              </a:rPr>
              <a:t>:</a:t>
            </a:r>
            <a:endParaRPr lang="es-ES" dirty="0"/>
          </a:p>
        </p:txBody>
      </p:sp>
      <p:pic>
        <p:nvPicPr>
          <p:cNvPr id="6" name="Imagen 5"/>
          <p:cNvPicPr>
            <a:picLocks noChangeAspect="1"/>
          </p:cNvPicPr>
          <p:nvPr/>
        </p:nvPicPr>
        <p:blipFill rotWithShape="1">
          <a:blip r:embed="rId3"/>
          <a:srcRect l="4927" t="26142" r="12133" b="27324"/>
          <a:stretch/>
        </p:blipFill>
        <p:spPr>
          <a:xfrm>
            <a:off x="815787" y="4239433"/>
            <a:ext cx="10112189" cy="1057836"/>
          </a:xfrm>
          <a:prstGeom prst="rect">
            <a:avLst/>
          </a:prstGeom>
        </p:spPr>
      </p:pic>
    </p:spTree>
    <p:extLst>
      <p:ext uri="{BB962C8B-B14F-4D97-AF65-F5344CB8AC3E}">
        <p14:creationId xmlns:p14="http://schemas.microsoft.com/office/powerpoint/2010/main" val="2307526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42683" y="386406"/>
            <a:ext cx="10605246" cy="923330"/>
          </a:xfrm>
          <a:prstGeom prst="rect">
            <a:avLst/>
          </a:prstGeom>
        </p:spPr>
        <p:txBody>
          <a:bodyPr wrap="square">
            <a:spAutoFit/>
          </a:bodyPr>
          <a:lstStyle/>
          <a:p>
            <a:r>
              <a:rPr lang="es-ES" b="0" i="0" dirty="0" smtClean="0">
                <a:solidFill>
                  <a:srgbClr val="333333"/>
                </a:solidFill>
                <a:effectLst/>
                <a:latin typeface="arial" panose="020B0604020202020204" pitchFamily="34" charset="0"/>
              </a:rPr>
              <a:t>Llamamos al método </a:t>
            </a:r>
            <a:r>
              <a:rPr lang="es-ES" b="0" i="0" dirty="0" err="1" smtClean="0">
                <a:solidFill>
                  <a:srgbClr val="333333"/>
                </a:solidFill>
                <a:effectLst/>
                <a:latin typeface="arial" panose="020B0604020202020204" pitchFamily="34" charset="0"/>
              </a:rPr>
              <a:t>setOnItemClicListener</a:t>
            </a:r>
            <a:r>
              <a:rPr lang="es-ES" b="0" i="0" dirty="0" smtClean="0">
                <a:solidFill>
                  <a:srgbClr val="333333"/>
                </a:solidFill>
                <a:effectLst/>
                <a:latin typeface="arial" panose="020B0604020202020204" pitchFamily="34" charset="0"/>
              </a:rPr>
              <a:t> de la clase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 y le pasamos como parámetro una clase anónima que implementa la interfaz </a:t>
            </a:r>
            <a:r>
              <a:rPr lang="es-ES" b="0" i="0" dirty="0" err="1" smtClean="0">
                <a:solidFill>
                  <a:srgbClr val="333333"/>
                </a:solidFill>
                <a:effectLst/>
                <a:latin typeface="arial" panose="020B0604020202020204" pitchFamily="34" charset="0"/>
              </a:rPr>
              <a:t>OnItemClickListener</a:t>
            </a:r>
            <a:r>
              <a:rPr lang="es-ES" b="0" i="0" dirty="0" smtClean="0">
                <a:solidFill>
                  <a:srgbClr val="333333"/>
                </a:solidFill>
                <a:effectLst/>
                <a:latin typeface="arial" panose="020B0604020202020204" pitchFamily="34" charset="0"/>
              </a:rPr>
              <a:t> (dicha interfaz define el método </a:t>
            </a:r>
            <a:r>
              <a:rPr lang="es-ES" b="0" i="0" dirty="0" err="1" smtClean="0">
                <a:solidFill>
                  <a:srgbClr val="333333"/>
                </a:solidFill>
                <a:effectLst/>
                <a:latin typeface="arial" panose="020B0604020202020204" pitchFamily="34" charset="0"/>
              </a:rPr>
              <a:t>onItemClick</a:t>
            </a:r>
            <a:r>
              <a:rPr lang="es-ES" b="0" i="0" dirty="0" smtClean="0">
                <a:solidFill>
                  <a:srgbClr val="333333"/>
                </a:solidFill>
                <a:effectLst/>
                <a:latin typeface="arial" panose="020B0604020202020204" pitchFamily="34" charset="0"/>
              </a:rPr>
              <a:t> que se dispara cuando seleccionamos un elemento del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a:t>
            </a:r>
            <a:endParaRPr lang="es-ES" dirty="0"/>
          </a:p>
        </p:txBody>
      </p:sp>
      <p:pic>
        <p:nvPicPr>
          <p:cNvPr id="3" name="Imagen 2"/>
          <p:cNvPicPr>
            <a:picLocks noChangeAspect="1"/>
          </p:cNvPicPr>
          <p:nvPr/>
        </p:nvPicPr>
        <p:blipFill rotWithShape="1">
          <a:blip r:embed="rId2"/>
          <a:srcRect l="5074" t="21722" r="24485" b="23796"/>
          <a:stretch/>
        </p:blipFill>
        <p:spPr>
          <a:xfrm>
            <a:off x="1407458" y="1460395"/>
            <a:ext cx="8588188" cy="1649506"/>
          </a:xfrm>
          <a:prstGeom prst="rect">
            <a:avLst/>
          </a:prstGeom>
        </p:spPr>
      </p:pic>
      <p:sp>
        <p:nvSpPr>
          <p:cNvPr id="4" name="Rectángulo 3"/>
          <p:cNvSpPr/>
          <p:nvPr/>
        </p:nvSpPr>
        <p:spPr>
          <a:xfrm>
            <a:off x="321935" y="3260560"/>
            <a:ext cx="6096000" cy="923330"/>
          </a:xfrm>
          <a:prstGeom prst="rect">
            <a:avLst/>
          </a:prstGeom>
        </p:spPr>
        <p:txBody>
          <a:bodyPr>
            <a:spAutoFit/>
          </a:bodyPr>
          <a:lstStyle/>
          <a:p>
            <a:r>
              <a:rPr lang="es-ES" b="0" i="0" dirty="0" smtClean="0">
                <a:solidFill>
                  <a:srgbClr val="333333"/>
                </a:solidFill>
                <a:effectLst/>
                <a:latin typeface="arial" panose="020B0604020202020204" pitchFamily="34" charset="0"/>
              </a:rPr>
              <a:t>Para codificar esta clase anónima podemos utilizar la facilidad que nos brinda el Android Studio para generarla automáticamente, para esto tecleamos:</a:t>
            </a:r>
            <a:endParaRPr lang="es-ES" dirty="0"/>
          </a:p>
        </p:txBody>
      </p:sp>
      <p:pic>
        <p:nvPicPr>
          <p:cNvPr id="3074" name="Picture 2" descr="control list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811" y="3722225"/>
            <a:ext cx="4595719" cy="251644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564776" y="4183890"/>
            <a:ext cx="6096000" cy="2031325"/>
          </a:xfrm>
          <a:prstGeom prst="rect">
            <a:avLst/>
          </a:prstGeom>
        </p:spPr>
        <p:txBody>
          <a:bodyPr>
            <a:spAutoFit/>
          </a:bodyPr>
          <a:lstStyle/>
          <a:p>
            <a:pPr algn="just"/>
            <a:r>
              <a:rPr lang="es-ES" b="0" i="0" dirty="0" smtClean="0">
                <a:solidFill>
                  <a:srgbClr val="333333"/>
                </a:solidFill>
                <a:effectLst/>
                <a:latin typeface="arial" panose="020B0604020202020204" pitchFamily="34" charset="0"/>
              </a:rPr>
              <a:t>Luego presionamos la tecla "</a:t>
            </a:r>
            <a:r>
              <a:rPr lang="es-ES" b="0" i="0" dirty="0" err="1" smtClean="0">
                <a:solidFill>
                  <a:srgbClr val="333333"/>
                </a:solidFill>
                <a:effectLst/>
                <a:latin typeface="arial" panose="020B0604020202020204" pitchFamily="34" charset="0"/>
              </a:rPr>
              <a:t>Enter</a:t>
            </a:r>
            <a:r>
              <a:rPr lang="es-ES" b="0" i="0" dirty="0" smtClean="0">
                <a:solidFill>
                  <a:srgbClr val="333333"/>
                </a:solidFill>
                <a:effectLst/>
                <a:latin typeface="arial" panose="020B0604020202020204" pitchFamily="34" charset="0"/>
              </a:rPr>
              <a:t>" y el Android Studio automáticamente nos genera la clase anónima implementando la interfaz </a:t>
            </a:r>
            <a:r>
              <a:rPr lang="es-ES" b="0" i="0" dirty="0" err="1" smtClean="0">
                <a:solidFill>
                  <a:srgbClr val="333333"/>
                </a:solidFill>
                <a:effectLst/>
                <a:latin typeface="arial" panose="020B0604020202020204" pitchFamily="34" charset="0"/>
              </a:rPr>
              <a:t>onItemClick</a:t>
            </a:r>
            <a:r>
              <a:rPr lang="es-ES" b="0" i="0" dirty="0" smtClean="0">
                <a:solidFill>
                  <a:srgbClr val="333333"/>
                </a:solidFill>
                <a:effectLst/>
                <a:latin typeface="arial" panose="020B0604020202020204" pitchFamily="34" charset="0"/>
              </a:rPr>
              <a:t>.</a:t>
            </a:r>
          </a:p>
          <a:p>
            <a:pPr algn="just"/>
            <a:r>
              <a:rPr lang="es-ES" b="0" i="0" dirty="0" smtClean="0">
                <a:solidFill>
                  <a:srgbClr val="333333"/>
                </a:solidFill>
                <a:effectLst/>
                <a:latin typeface="arial" panose="020B0604020202020204" pitchFamily="34" charset="0"/>
              </a:rPr>
              <a:t>Dentro del método </a:t>
            </a:r>
            <a:r>
              <a:rPr lang="es-ES" b="0" i="0" dirty="0" err="1" smtClean="0">
                <a:solidFill>
                  <a:srgbClr val="333333"/>
                </a:solidFill>
                <a:effectLst/>
                <a:latin typeface="arial" panose="020B0604020202020204" pitchFamily="34" charset="0"/>
              </a:rPr>
              <a:t>onItemClick</a:t>
            </a:r>
            <a:r>
              <a:rPr lang="es-ES" b="0" i="0" dirty="0" smtClean="0">
                <a:solidFill>
                  <a:srgbClr val="333333"/>
                </a:solidFill>
                <a:effectLst/>
                <a:latin typeface="arial" panose="020B0604020202020204" pitchFamily="34" charset="0"/>
              </a:rPr>
              <a:t> modificamos el contenido del </a:t>
            </a:r>
            <a:r>
              <a:rPr lang="es-ES" b="0" i="0" dirty="0" err="1" smtClean="0">
                <a:solidFill>
                  <a:srgbClr val="333333"/>
                </a:solidFill>
                <a:effectLst/>
                <a:latin typeface="arial" panose="020B0604020202020204" pitchFamily="34" charset="0"/>
              </a:rPr>
              <a:t>TextView</a:t>
            </a:r>
            <a:r>
              <a:rPr lang="es-ES" b="0" i="0" dirty="0" smtClean="0">
                <a:solidFill>
                  <a:srgbClr val="333333"/>
                </a:solidFill>
                <a:effectLst/>
                <a:latin typeface="arial" panose="020B0604020202020204" pitchFamily="34" charset="0"/>
              </a:rPr>
              <a:t> con el nombre del país y la cantidad de habitantes de dicho país. Este método recibe en el tercer parámetro la posición del </a:t>
            </a:r>
            <a:r>
              <a:rPr lang="es-ES" b="0" i="0" dirty="0" err="1" smtClean="0">
                <a:solidFill>
                  <a:srgbClr val="333333"/>
                </a:solidFill>
                <a:effectLst/>
                <a:latin typeface="arial" panose="020B0604020202020204" pitchFamily="34" charset="0"/>
              </a:rPr>
              <a:t>item</a:t>
            </a:r>
            <a:r>
              <a:rPr lang="es-ES" b="0" i="0" dirty="0" smtClean="0">
                <a:solidFill>
                  <a:srgbClr val="333333"/>
                </a:solidFill>
                <a:effectLst/>
                <a:latin typeface="arial" panose="020B0604020202020204" pitchFamily="34" charset="0"/>
              </a:rPr>
              <a:t> seleccionado del </a:t>
            </a:r>
            <a:r>
              <a:rPr lang="es-ES" b="0" i="0" dirty="0" err="1" smtClean="0">
                <a:solidFill>
                  <a:srgbClr val="333333"/>
                </a:solidFill>
                <a:effectLst/>
                <a:latin typeface="arial" panose="020B0604020202020204" pitchFamily="34" charset="0"/>
              </a:rPr>
              <a:t>ListView</a:t>
            </a:r>
            <a:r>
              <a:rPr lang="es-ES" b="0" i="0" dirty="0" smtClean="0">
                <a:solidFill>
                  <a:srgbClr val="333333"/>
                </a:solidFill>
                <a:effectLst/>
                <a:latin typeface="arial" panose="020B0604020202020204" pitchFamily="34" charset="0"/>
              </a:rPr>
              <a:t>.</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930824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01788" y="353670"/>
            <a:ext cx="6096000" cy="646331"/>
          </a:xfrm>
          <a:prstGeom prst="rect">
            <a:avLst/>
          </a:prstGeom>
        </p:spPr>
        <p:txBody>
          <a:bodyPr>
            <a:spAutoFit/>
          </a:bodyPr>
          <a:lstStyle/>
          <a:p>
            <a:r>
              <a:rPr lang="es-ES" b="0" i="0" dirty="0" smtClean="0">
                <a:solidFill>
                  <a:srgbClr val="333333"/>
                </a:solidFill>
                <a:effectLst/>
                <a:latin typeface="arial" panose="020B0604020202020204" pitchFamily="34" charset="0"/>
              </a:rPr>
              <a:t>Cuando ejecutamos el proyecto podemos ver una interfaz en el emulador similar a esta:</a:t>
            </a:r>
            <a:endParaRPr lang="es-ES" dirty="0"/>
          </a:p>
        </p:txBody>
      </p:sp>
      <p:pic>
        <p:nvPicPr>
          <p:cNvPr id="4098" name="Picture 2" descr="control list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8304" y="1187387"/>
            <a:ext cx="2815208" cy="519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40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766271" y="142546"/>
            <a:ext cx="2480166" cy="369332"/>
          </a:xfrm>
          <a:prstGeom prst="rect">
            <a:avLst/>
          </a:prstGeom>
        </p:spPr>
        <p:txBody>
          <a:bodyPr wrap="none">
            <a:spAutoFit/>
          </a:bodyPr>
          <a:lstStyle/>
          <a:p>
            <a:r>
              <a:rPr lang="es-ES" b="1" dirty="0">
                <a:solidFill>
                  <a:srgbClr val="333333"/>
                </a:solidFill>
                <a:latin typeface="Arial" panose="020B0604020202020204" pitchFamily="34" charset="0"/>
              </a:rPr>
              <a:t>Control </a:t>
            </a:r>
            <a:r>
              <a:rPr lang="es-ES" b="1" dirty="0" err="1">
                <a:solidFill>
                  <a:srgbClr val="333333"/>
                </a:solidFill>
                <a:latin typeface="Arial" panose="020B0604020202020204" pitchFamily="34" charset="0"/>
              </a:rPr>
              <a:t>ImageButton</a:t>
            </a:r>
            <a:endParaRPr lang="es-ES" b="1" i="0" dirty="0">
              <a:solidFill>
                <a:srgbClr val="333333"/>
              </a:solidFill>
              <a:effectLst/>
              <a:latin typeface="Arial" panose="020B0604020202020204" pitchFamily="34" charset="0"/>
            </a:endParaRPr>
          </a:p>
        </p:txBody>
      </p:sp>
      <p:sp>
        <p:nvSpPr>
          <p:cNvPr id="3" name="Rectángulo 2"/>
          <p:cNvSpPr/>
          <p:nvPr/>
        </p:nvSpPr>
        <p:spPr>
          <a:xfrm>
            <a:off x="286871" y="632012"/>
            <a:ext cx="6858000" cy="6186309"/>
          </a:xfrm>
          <a:prstGeom prst="rect">
            <a:avLst/>
          </a:prstGeom>
        </p:spPr>
        <p:txBody>
          <a:bodyPr wrap="square">
            <a:spAutoFit/>
          </a:bodyPr>
          <a:lstStyle/>
          <a:p>
            <a:pPr algn="just"/>
            <a:r>
              <a:rPr lang="es-ES" dirty="0">
                <a:solidFill>
                  <a:srgbClr val="333333"/>
                </a:solidFill>
                <a:latin typeface="arial" panose="020B0604020202020204" pitchFamily="34" charset="0"/>
              </a:rPr>
              <a:t>Hemos visto la creación de objetos de la clase </a:t>
            </a:r>
            <a:r>
              <a:rPr lang="es-ES" dirty="0" err="1">
                <a:solidFill>
                  <a:srgbClr val="333333"/>
                </a:solidFill>
                <a:latin typeface="arial" panose="020B0604020202020204" pitchFamily="34" charset="0"/>
              </a:rPr>
              <a:t>Button</a:t>
            </a:r>
            <a:r>
              <a:rPr lang="es-ES" dirty="0">
                <a:solidFill>
                  <a:srgbClr val="333333"/>
                </a:solidFill>
                <a:latin typeface="arial" panose="020B0604020202020204" pitchFamily="34" charset="0"/>
              </a:rPr>
              <a:t>, ahora veremos otra clase muy similar a la anterior llamada </a:t>
            </a:r>
            <a:r>
              <a:rPr lang="es-ES" dirty="0" err="1">
                <a:solidFill>
                  <a:srgbClr val="333333"/>
                </a:solidFill>
                <a:latin typeface="arial" panose="020B0604020202020204" pitchFamily="34" charset="0"/>
              </a:rPr>
              <a:t>ImageButton</a:t>
            </a:r>
            <a:r>
              <a:rPr lang="es-ES" dirty="0">
                <a:solidFill>
                  <a:srgbClr val="333333"/>
                </a:solidFill>
                <a:latin typeface="arial" panose="020B0604020202020204" pitchFamily="34" charset="0"/>
              </a:rPr>
              <a:t> que tiene la misma filosofía de manejo con la diferencia que puede mostrar una imagen en su superficie.</a:t>
            </a:r>
          </a:p>
          <a:p>
            <a:pPr algn="just"/>
            <a:r>
              <a:rPr lang="es-ES" b="1" dirty="0">
                <a:solidFill>
                  <a:srgbClr val="333333"/>
                </a:solidFill>
                <a:latin typeface="arial" panose="020B0604020202020204" pitchFamily="34" charset="0"/>
              </a:rPr>
              <a:t>Problema:</a:t>
            </a:r>
          </a:p>
          <a:p>
            <a:pPr algn="just"/>
            <a:r>
              <a:rPr lang="es-ES" dirty="0">
                <a:solidFill>
                  <a:srgbClr val="333333"/>
                </a:solidFill>
                <a:latin typeface="arial" panose="020B0604020202020204" pitchFamily="34" charset="0"/>
              </a:rPr>
              <a:t>Disponer un objeto de la clase </a:t>
            </a:r>
            <a:r>
              <a:rPr lang="es-ES" dirty="0" err="1">
                <a:solidFill>
                  <a:srgbClr val="333333"/>
                </a:solidFill>
                <a:latin typeface="arial" panose="020B0604020202020204" pitchFamily="34" charset="0"/>
              </a:rPr>
              <a:t>ImageButton</a:t>
            </a:r>
            <a:r>
              <a:rPr lang="es-ES" dirty="0">
                <a:solidFill>
                  <a:srgbClr val="333333"/>
                </a:solidFill>
                <a:latin typeface="arial" panose="020B0604020202020204" pitchFamily="34" charset="0"/>
              </a:rPr>
              <a:t> que muestre una imagen de un teléfono. Cuando se presione mostrar en un control </a:t>
            </a:r>
            <a:r>
              <a:rPr lang="es-ES" dirty="0" err="1">
                <a:solidFill>
                  <a:srgbClr val="333333"/>
                </a:solidFill>
                <a:latin typeface="arial" panose="020B0604020202020204" pitchFamily="34" charset="0"/>
              </a:rPr>
              <a:t>TextView</a:t>
            </a:r>
            <a:r>
              <a:rPr lang="es-ES" dirty="0">
                <a:solidFill>
                  <a:srgbClr val="333333"/>
                </a:solidFill>
                <a:latin typeface="arial" panose="020B0604020202020204" pitchFamily="34" charset="0"/>
              </a:rPr>
              <a:t> el mensaje "Llamando".</a:t>
            </a:r>
          </a:p>
          <a:p>
            <a:pPr algn="just"/>
            <a:r>
              <a:rPr lang="es-ES" dirty="0">
                <a:solidFill>
                  <a:srgbClr val="333333"/>
                </a:solidFill>
                <a:latin typeface="arial" panose="020B0604020202020204" pitchFamily="34" charset="0"/>
              </a:rPr>
              <a:t>Primero crearemos un proyecto llamado Proyecto007 y luego debemos buscar una imagen en formato </a:t>
            </a:r>
            <a:r>
              <a:rPr lang="es-ES" dirty="0" err="1">
                <a:solidFill>
                  <a:srgbClr val="333333"/>
                </a:solidFill>
                <a:latin typeface="arial" panose="020B0604020202020204" pitchFamily="34" charset="0"/>
              </a:rPr>
              <a:t>jpg</a:t>
            </a:r>
            <a:r>
              <a:rPr lang="es-ES" dirty="0">
                <a:solidFill>
                  <a:srgbClr val="333333"/>
                </a:solidFill>
                <a:latin typeface="arial" panose="020B0604020202020204" pitchFamily="34" charset="0"/>
              </a:rPr>
              <a:t> que represente un teléfono de 50*50 píxeles.</a:t>
            </a:r>
            <a:br>
              <a:rPr lang="es-ES" dirty="0">
                <a:solidFill>
                  <a:srgbClr val="333333"/>
                </a:solidFill>
                <a:latin typeface="arial" panose="020B0604020202020204" pitchFamily="34" charset="0"/>
              </a:rPr>
            </a:br>
            <a:r>
              <a:rPr lang="es-ES" dirty="0">
                <a:solidFill>
                  <a:srgbClr val="333333"/>
                </a:solidFill>
                <a:latin typeface="arial" panose="020B0604020202020204" pitchFamily="34" charset="0"/>
              </a:rPr>
              <a:t>Nombre del archivo: telefono.jpg (es obligatorio que el nombre de archivo de la imagen siempre debe estar en minúsculas y no tener caracteres especiales, veremos que luego se genera un nombre de variable con dicho nombre)</a:t>
            </a:r>
            <a:br>
              <a:rPr lang="es-ES" dirty="0">
                <a:solidFill>
                  <a:srgbClr val="333333"/>
                </a:solidFill>
                <a:latin typeface="arial" panose="020B0604020202020204" pitchFamily="34" charset="0"/>
              </a:rPr>
            </a:br>
            <a:r>
              <a:rPr lang="es-ES" dirty="0">
                <a:solidFill>
                  <a:srgbClr val="333333"/>
                </a:solidFill>
                <a:latin typeface="arial" panose="020B0604020202020204" pitchFamily="34" charset="0"/>
              </a:rPr>
              <a:t>Ahora copiamos el archivo a la carpeta de recursos de nuestro proyecto : Proyecto007/app/</a:t>
            </a:r>
            <a:r>
              <a:rPr lang="es-ES" dirty="0" err="1">
                <a:solidFill>
                  <a:srgbClr val="333333"/>
                </a:solidFill>
                <a:latin typeface="arial" panose="020B0604020202020204" pitchFamily="34" charset="0"/>
              </a:rPr>
              <a:t>src</a:t>
            </a:r>
            <a:r>
              <a:rPr lang="es-ES" dirty="0">
                <a:solidFill>
                  <a:srgbClr val="333333"/>
                </a:solidFill>
                <a:latin typeface="arial" panose="020B0604020202020204" pitchFamily="34" charset="0"/>
              </a:rPr>
              <a:t>/</a:t>
            </a:r>
            <a:r>
              <a:rPr lang="es-ES" dirty="0" err="1">
                <a:solidFill>
                  <a:srgbClr val="333333"/>
                </a:solidFill>
                <a:latin typeface="arial" panose="020B0604020202020204" pitchFamily="34" charset="0"/>
              </a:rPr>
              <a:t>main</a:t>
            </a:r>
            <a:r>
              <a:rPr lang="es-ES" dirty="0">
                <a:solidFill>
                  <a:srgbClr val="333333"/>
                </a:solidFill>
                <a:latin typeface="arial" panose="020B0604020202020204" pitchFamily="34" charset="0"/>
              </a:rPr>
              <a:t>/res/</a:t>
            </a:r>
            <a:r>
              <a:rPr lang="es-ES" dirty="0" err="1">
                <a:solidFill>
                  <a:srgbClr val="333333"/>
                </a:solidFill>
                <a:latin typeface="arial" panose="020B0604020202020204" pitchFamily="34" charset="0"/>
              </a:rPr>
              <a:t>mipmap-mdpi</a:t>
            </a:r>
            <a:r>
              <a:rPr lang="es-ES" dirty="0">
                <a:solidFill>
                  <a:srgbClr val="333333"/>
                </a:solidFill>
                <a:latin typeface="arial" panose="020B0604020202020204" pitchFamily="34" charset="0"/>
              </a:rPr>
              <a:t/>
            </a:r>
            <a:br>
              <a:rPr lang="es-ES" dirty="0">
                <a:solidFill>
                  <a:srgbClr val="333333"/>
                </a:solidFill>
                <a:latin typeface="arial" panose="020B0604020202020204" pitchFamily="34" charset="0"/>
              </a:rPr>
            </a:br>
            <a:r>
              <a:rPr lang="es-ES" dirty="0">
                <a:solidFill>
                  <a:srgbClr val="333333"/>
                </a:solidFill>
                <a:latin typeface="arial" panose="020B0604020202020204" pitchFamily="34" charset="0"/>
              </a:rPr>
              <a:t>Esto lo podemos hacer desde el administrador de archivos del sistema operativo Windows.</a:t>
            </a:r>
            <a:br>
              <a:rPr lang="es-ES" dirty="0">
                <a:solidFill>
                  <a:srgbClr val="333333"/>
                </a:solidFill>
                <a:latin typeface="arial" panose="020B0604020202020204" pitchFamily="34" charset="0"/>
              </a:rPr>
            </a:br>
            <a:r>
              <a:rPr lang="es-ES" dirty="0">
                <a:solidFill>
                  <a:srgbClr val="333333"/>
                </a:solidFill>
                <a:latin typeface="arial" panose="020B0604020202020204" pitchFamily="34" charset="0"/>
              </a:rPr>
              <a:t>En la ventana "Project" cambiamos a vista "Project Files" y navegamos hasta la carpeta donde copiamos el archivo, vemos que el archivo está en dicha carpeta:</a:t>
            </a:r>
            <a:endParaRPr lang="es-ES" b="0" i="0" dirty="0">
              <a:solidFill>
                <a:srgbClr val="333333"/>
              </a:solidFill>
              <a:effectLst/>
              <a:latin typeface="arial" panose="020B0604020202020204" pitchFamily="34" charset="0"/>
            </a:endParaRPr>
          </a:p>
        </p:txBody>
      </p:sp>
      <p:pic>
        <p:nvPicPr>
          <p:cNvPr id="4" name="Picture 2" descr="Project Project Fi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540" y="241157"/>
            <a:ext cx="3833159" cy="615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13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2854</Words>
  <Application>Microsoft Office PowerPoint</Application>
  <PresentationFormat>Panorámica</PresentationFormat>
  <Paragraphs>161</Paragraphs>
  <Slides>59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59</vt:i4>
      </vt:variant>
    </vt:vector>
  </HeadingPairs>
  <TitlesOfParts>
    <vt:vector size="65" baseType="lpstr">
      <vt:lpstr>Arial</vt:lpstr>
      <vt:lpstr>Arial</vt:lpstr>
      <vt:lpstr>Calibri</vt:lpstr>
      <vt:lpstr>Calibri Light</vt:lpstr>
      <vt:lpstr>Playfair Display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blanco gómez</dc:creator>
  <cp:lastModifiedBy>carlos blanco gómez</cp:lastModifiedBy>
  <cp:revision>17</cp:revision>
  <dcterms:created xsi:type="dcterms:W3CDTF">2020-09-24T23:04:32Z</dcterms:created>
  <dcterms:modified xsi:type="dcterms:W3CDTF">2020-10-16T12:24:12Z</dcterms:modified>
</cp:coreProperties>
</file>